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7" r:id="rId3"/>
    <p:sldId id="261" r:id="rId4"/>
    <p:sldId id="260" r:id="rId5"/>
    <p:sldId id="262" r:id="rId6"/>
    <p:sldId id="263" r:id="rId7"/>
    <p:sldId id="258" r:id="rId8"/>
    <p:sldId id="267" r:id="rId9"/>
    <p:sldId id="266" r:id="rId10"/>
    <p:sldId id="268" r:id="rId11"/>
    <p:sldId id="26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B4ED8-3596-406A-A536-2294246746DE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A5124-4415-416F-A05F-9901D814AC4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906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uk-UA" altLang="uk-UA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5586DFC-E278-4F6E-80E1-48C15A670504}" type="slidenum">
              <a:rPr lang="ru-RU" altLang="uk-UA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ru-RU" altLang="uk-UA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838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621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60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FADEA-9F2B-4E65-9C12-5B53CF399BF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6376907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3054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3054 w 6027"/>
                <a:gd name="T7" fmla="*/ 0 h 2296"/>
                <a:gd name="T8" fmla="*/ 3054 w 6027"/>
                <a:gd name="T9" fmla="*/ 1 h 2296"/>
                <a:gd name="T10" fmla="*/ 3054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FFFFFF"/>
              </a:solidFill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96 h 353"/>
                  <a:gd name="T4" fmla="*/ 24 w 186"/>
                  <a:gd name="T5" fmla="*/ 164 h 353"/>
                  <a:gd name="T6" fmla="*/ 18 w 186"/>
                  <a:gd name="T7" fmla="*/ 356 h 353"/>
                  <a:gd name="T8" fmla="*/ 42 w 186"/>
                  <a:gd name="T9" fmla="*/ 617 h 353"/>
                  <a:gd name="T10" fmla="*/ 48 w 186"/>
                  <a:gd name="T11" fmla="*/ 873 h 353"/>
                  <a:gd name="T12" fmla="*/ 0 w 186"/>
                  <a:gd name="T13" fmla="*/ 1908 h 353"/>
                  <a:gd name="T14" fmla="*/ 54 w 186"/>
                  <a:gd name="T15" fmla="*/ 1263 h 353"/>
                  <a:gd name="T16" fmla="*/ 84 w 186"/>
                  <a:gd name="T17" fmla="*/ 1165 h 353"/>
                  <a:gd name="T18" fmla="*/ 126 w 186"/>
                  <a:gd name="T19" fmla="*/ 683 h 353"/>
                  <a:gd name="T20" fmla="*/ 144 w 186"/>
                  <a:gd name="T21" fmla="*/ 646 h 353"/>
                  <a:gd name="T22" fmla="*/ 144 w 186"/>
                  <a:gd name="T23" fmla="*/ 487 h 353"/>
                  <a:gd name="T24" fmla="*/ 186 w 186"/>
                  <a:gd name="T25" fmla="*/ 356 h 353"/>
                  <a:gd name="T26" fmla="*/ 162 w 186"/>
                  <a:gd name="T27" fmla="*/ 323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34 h 66"/>
                  <a:gd name="T8" fmla="*/ 6 w 155"/>
                  <a:gd name="T9" fmla="*/ 98 h 66"/>
                  <a:gd name="T10" fmla="*/ 0 w 155"/>
                  <a:gd name="T11" fmla="*/ 135 h 66"/>
                  <a:gd name="T12" fmla="*/ 78 w 155"/>
                  <a:gd name="T13" fmla="*/ 330 h 66"/>
                  <a:gd name="T14" fmla="*/ 96 w 155"/>
                  <a:gd name="T15" fmla="*/ 232 h 66"/>
                  <a:gd name="T16" fmla="*/ 155 w 155"/>
                  <a:gd name="T17" fmla="*/ 367 h 66"/>
                  <a:gd name="T18" fmla="*/ 126 w 155"/>
                  <a:gd name="T19" fmla="*/ 135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214 h 72"/>
                  <a:gd name="T2" fmla="*/ 0 w 42"/>
                  <a:gd name="T3" fmla="*/ 110 h 72"/>
                  <a:gd name="T4" fmla="*/ 12 w 42"/>
                  <a:gd name="T5" fmla="*/ 37 h 72"/>
                  <a:gd name="T6" fmla="*/ 0 w 42"/>
                  <a:gd name="T7" fmla="*/ 37 h 72"/>
                  <a:gd name="T8" fmla="*/ 12 w 42"/>
                  <a:gd name="T9" fmla="*/ 37 h 72"/>
                  <a:gd name="T10" fmla="*/ 24 w 42"/>
                  <a:gd name="T11" fmla="*/ 37 h 72"/>
                  <a:gd name="T12" fmla="*/ 36 w 42"/>
                  <a:gd name="T13" fmla="*/ 37 h 72"/>
                  <a:gd name="T14" fmla="*/ 42 w 42"/>
                  <a:gd name="T15" fmla="*/ 0 h 72"/>
                  <a:gd name="T16" fmla="*/ 30 w 42"/>
                  <a:gd name="T17" fmla="*/ 110 h 72"/>
                  <a:gd name="T18" fmla="*/ 42 w 42"/>
                  <a:gd name="T19" fmla="*/ 286 h 72"/>
                  <a:gd name="T20" fmla="*/ 12 w 42"/>
                  <a:gd name="T21" fmla="*/ 419 h 72"/>
                  <a:gd name="T22" fmla="*/ 6 w 42"/>
                  <a:gd name="T23" fmla="*/ 214 h 72"/>
                  <a:gd name="T24" fmla="*/ 6 w 42"/>
                  <a:gd name="T25" fmla="*/ 2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75 h 287"/>
                <a:gd name="T4" fmla="*/ 66 w 365"/>
                <a:gd name="T5" fmla="*/ 138 h 287"/>
                <a:gd name="T6" fmla="*/ 143 w 365"/>
                <a:gd name="T7" fmla="*/ 225 h 287"/>
                <a:gd name="T8" fmla="*/ 191 w 365"/>
                <a:gd name="T9" fmla="*/ 207 h 287"/>
                <a:gd name="T10" fmla="*/ 341 w 365"/>
                <a:gd name="T11" fmla="*/ 353 h 287"/>
                <a:gd name="T12" fmla="*/ 305 w 365"/>
                <a:gd name="T13" fmla="*/ 216 h 287"/>
                <a:gd name="T14" fmla="*/ 365 w 365"/>
                <a:gd name="T15" fmla="*/ 162 h 287"/>
                <a:gd name="T16" fmla="*/ 359 w 365"/>
                <a:gd name="T17" fmla="*/ 156 h 287"/>
                <a:gd name="T18" fmla="*/ 335 w 365"/>
                <a:gd name="T19" fmla="*/ 144 h 287"/>
                <a:gd name="T20" fmla="*/ 299 w 365"/>
                <a:gd name="T21" fmla="*/ 105 h 287"/>
                <a:gd name="T22" fmla="*/ 257 w 365"/>
                <a:gd name="T23" fmla="*/ 87 h 287"/>
                <a:gd name="T24" fmla="*/ 215 w 365"/>
                <a:gd name="T25" fmla="*/ 69 h 287"/>
                <a:gd name="T26" fmla="*/ 173 w 365"/>
                <a:gd name="T27" fmla="*/ 51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45 h 60"/>
                <a:gd name="T16" fmla="*/ 65 w 71"/>
                <a:gd name="T17" fmla="*/ 57 h 60"/>
                <a:gd name="T18" fmla="*/ 71 w 71"/>
                <a:gd name="T19" fmla="*/ 69 h 60"/>
                <a:gd name="T20" fmla="*/ 71 w 71"/>
                <a:gd name="T21" fmla="*/ 75 h 60"/>
                <a:gd name="T22" fmla="*/ 59 w 71"/>
                <a:gd name="T23" fmla="*/ 69 h 60"/>
                <a:gd name="T24" fmla="*/ 47 w 71"/>
                <a:gd name="T25" fmla="*/ 57 h 60"/>
                <a:gd name="T26" fmla="*/ 23 w 71"/>
                <a:gd name="T27" fmla="*/ 45 h 60"/>
                <a:gd name="T28" fmla="*/ 23 w 71"/>
                <a:gd name="T29" fmla="*/ 51 h 60"/>
                <a:gd name="T30" fmla="*/ 18 w 71"/>
                <a:gd name="T31" fmla="*/ 57 h 60"/>
                <a:gd name="T32" fmla="*/ 12 w 71"/>
                <a:gd name="T33" fmla="*/ 63 h 60"/>
                <a:gd name="T34" fmla="*/ 6 w 71"/>
                <a:gd name="T35" fmla="*/ 63 h 60"/>
                <a:gd name="T36" fmla="*/ 6 w 71"/>
                <a:gd name="T37" fmla="*/ 63 h 60"/>
                <a:gd name="T38" fmla="*/ 6 w 71"/>
                <a:gd name="T39" fmla="*/ 51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9 h 162"/>
                <a:gd name="T10" fmla="*/ 96 w 161"/>
                <a:gd name="T11" fmla="*/ 75 h 162"/>
                <a:gd name="T12" fmla="*/ 102 w 161"/>
                <a:gd name="T13" fmla="*/ 87 h 162"/>
                <a:gd name="T14" fmla="*/ 108 w 161"/>
                <a:gd name="T15" fmla="*/ 99 h 162"/>
                <a:gd name="T16" fmla="*/ 120 w 161"/>
                <a:gd name="T17" fmla="*/ 111 h 162"/>
                <a:gd name="T18" fmla="*/ 143 w 161"/>
                <a:gd name="T19" fmla="*/ 136 h 162"/>
                <a:gd name="T20" fmla="*/ 155 w 161"/>
                <a:gd name="T21" fmla="*/ 168 h 162"/>
                <a:gd name="T22" fmla="*/ 161 w 161"/>
                <a:gd name="T23" fmla="*/ 186 h 162"/>
                <a:gd name="T24" fmla="*/ 161 w 161"/>
                <a:gd name="T25" fmla="*/ 192 h 162"/>
                <a:gd name="T26" fmla="*/ 96 w 161"/>
                <a:gd name="T27" fmla="*/ 117 h 162"/>
                <a:gd name="T28" fmla="*/ 30 w 161"/>
                <a:gd name="T29" fmla="*/ 69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45 h 60"/>
                <a:gd name="T4" fmla="*/ 41 w 59"/>
                <a:gd name="T5" fmla="*/ 51 h 60"/>
                <a:gd name="T6" fmla="*/ 47 w 59"/>
                <a:gd name="T7" fmla="*/ 57 h 60"/>
                <a:gd name="T8" fmla="*/ 53 w 59"/>
                <a:gd name="T9" fmla="*/ 69 h 60"/>
                <a:gd name="T10" fmla="*/ 53 w 59"/>
                <a:gd name="T11" fmla="*/ 75 h 60"/>
                <a:gd name="T12" fmla="*/ 47 w 59"/>
                <a:gd name="T13" fmla="*/ 69 h 60"/>
                <a:gd name="T14" fmla="*/ 35 w 59"/>
                <a:gd name="T15" fmla="*/ 63 h 60"/>
                <a:gd name="T16" fmla="*/ 23 w 59"/>
                <a:gd name="T17" fmla="*/ 51 h 60"/>
                <a:gd name="T18" fmla="*/ 17 w 59"/>
                <a:gd name="T19" fmla="*/ 45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51 h 204"/>
                <a:gd name="T2" fmla="*/ 245 w 245"/>
                <a:gd name="T3" fmla="*/ 57 h 204"/>
                <a:gd name="T4" fmla="*/ 209 w 245"/>
                <a:gd name="T5" fmla="*/ 99 h 204"/>
                <a:gd name="T6" fmla="*/ 143 w 245"/>
                <a:gd name="T7" fmla="*/ 162 h 204"/>
                <a:gd name="T8" fmla="*/ 167 w 245"/>
                <a:gd name="T9" fmla="*/ 194 h 204"/>
                <a:gd name="T10" fmla="*/ 179 w 245"/>
                <a:gd name="T11" fmla="*/ 252 h 204"/>
                <a:gd name="T12" fmla="*/ 77 w 245"/>
                <a:gd name="T13" fmla="*/ 162 h 204"/>
                <a:gd name="T14" fmla="*/ 47 w 245"/>
                <a:gd name="T15" fmla="*/ 99 h 204"/>
                <a:gd name="T16" fmla="*/ 89 w 245"/>
                <a:gd name="T17" fmla="*/ 81 h 204"/>
                <a:gd name="T18" fmla="*/ 59 w 245"/>
                <a:gd name="T19" fmla="*/ 51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51 h 204"/>
                <a:gd name="T50" fmla="*/ 233 w 245"/>
                <a:gd name="T51" fmla="*/ 51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sp>
        <p:nvSpPr>
          <p:cNvPr id="1597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uk-UA" noProof="0" smtClean="0"/>
              <a:t>Образец заголовка</a:t>
            </a:r>
          </a:p>
        </p:txBody>
      </p:sp>
      <p:sp>
        <p:nvSpPr>
          <p:cNvPr id="1597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altLang="uk-UA" noProof="0" smtClean="0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E3442-C57E-4F1C-A4F0-A9FB29720D32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691783"/>
      </p:ext>
    </p:extLst>
  </p:cSld>
  <p:clrMapOvr>
    <a:masterClrMapping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6B058-12B3-457D-A2DB-CF5FB1C54A8A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78623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98C70-5E4F-4E25-AF0B-6D2CD4D68FE4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0251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8376C-3834-4E10-ADBE-8076905B6E65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5059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25502-CACB-484E-B3BB-E3F4BC04F214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00025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B5D88-A5AC-4665-AE17-A8017062F651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12097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F6EAC-B422-4003-8B08-B5046EDC41C0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003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6421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A34E9-7F98-4F73-A44F-06DA568C3B4E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32030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E00F4-5B57-4AEF-A8E5-5DC0E6826BC5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68641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F5D1-3F76-4CA9-9FE1-EF32CAE54251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5575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370CD-D44F-474C-AC67-5AD05EE31790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04843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FADEA-9F2B-4E65-9C12-5B53CF399BF1}" type="slidenum">
              <a:rPr lang="ru-RU" altLang="uk-UA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42701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978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802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22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36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6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577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3220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8F175-172A-4C28-B501-3F74B8C56EE9}" type="datetimeFigureOut">
              <a:rPr lang="uk-UA" smtClean="0"/>
              <a:t>26.06.2019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B5C2F-1D86-4A40-AD92-10718450F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388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3054 w 6027"/>
                <a:gd name="T1" fmla="*/ 1 h 2296"/>
                <a:gd name="T2" fmla="*/ 0 w 6027"/>
                <a:gd name="T3" fmla="*/ 1 h 2296"/>
                <a:gd name="T4" fmla="*/ 0 w 6027"/>
                <a:gd name="T5" fmla="*/ 0 h 2296"/>
                <a:gd name="T6" fmla="*/ 3054 w 6027"/>
                <a:gd name="T7" fmla="*/ 0 h 2296"/>
                <a:gd name="T8" fmla="*/ 3054 w 6027"/>
                <a:gd name="T9" fmla="*/ 1 h 2296"/>
                <a:gd name="T10" fmla="*/ 3054 w 6027"/>
                <a:gd name="T11" fmla="*/ 1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587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147483647 w 5748"/>
              <a:gd name="T1" fmla="*/ 2147483647 h 246"/>
              <a:gd name="T2" fmla="*/ 0 w 5748"/>
              <a:gd name="T3" fmla="*/ 2147483647 h 246"/>
              <a:gd name="T4" fmla="*/ 0 w 5748"/>
              <a:gd name="T5" fmla="*/ 0 h 246"/>
              <a:gd name="T6" fmla="*/ 2147483647 w 5748"/>
              <a:gd name="T7" fmla="*/ 0 h 246"/>
              <a:gd name="T8" fmla="*/ 2147483647 w 5748"/>
              <a:gd name="T9" fmla="*/ 2147483647 h 246"/>
              <a:gd name="T10" fmla="*/ 2147483647 w 5748"/>
              <a:gd name="T11" fmla="*/ 214748364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FFFFFF"/>
              </a:solidFill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587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96 h 353"/>
                  <a:gd name="T4" fmla="*/ 24 w 186"/>
                  <a:gd name="T5" fmla="*/ 164 h 353"/>
                  <a:gd name="T6" fmla="*/ 18 w 186"/>
                  <a:gd name="T7" fmla="*/ 356 h 353"/>
                  <a:gd name="T8" fmla="*/ 42 w 186"/>
                  <a:gd name="T9" fmla="*/ 617 h 353"/>
                  <a:gd name="T10" fmla="*/ 48 w 186"/>
                  <a:gd name="T11" fmla="*/ 873 h 353"/>
                  <a:gd name="T12" fmla="*/ 0 w 186"/>
                  <a:gd name="T13" fmla="*/ 1908 h 353"/>
                  <a:gd name="T14" fmla="*/ 54 w 186"/>
                  <a:gd name="T15" fmla="*/ 1263 h 353"/>
                  <a:gd name="T16" fmla="*/ 84 w 186"/>
                  <a:gd name="T17" fmla="*/ 1165 h 353"/>
                  <a:gd name="T18" fmla="*/ 126 w 186"/>
                  <a:gd name="T19" fmla="*/ 683 h 353"/>
                  <a:gd name="T20" fmla="*/ 144 w 186"/>
                  <a:gd name="T21" fmla="*/ 646 h 353"/>
                  <a:gd name="T22" fmla="*/ 144 w 186"/>
                  <a:gd name="T23" fmla="*/ 487 h 353"/>
                  <a:gd name="T24" fmla="*/ 186 w 186"/>
                  <a:gd name="T25" fmla="*/ 356 h 353"/>
                  <a:gd name="T26" fmla="*/ 162 w 186"/>
                  <a:gd name="T27" fmla="*/ 323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34 h 66"/>
                  <a:gd name="T8" fmla="*/ 6 w 155"/>
                  <a:gd name="T9" fmla="*/ 98 h 66"/>
                  <a:gd name="T10" fmla="*/ 0 w 155"/>
                  <a:gd name="T11" fmla="*/ 135 h 66"/>
                  <a:gd name="T12" fmla="*/ 78 w 155"/>
                  <a:gd name="T13" fmla="*/ 330 h 66"/>
                  <a:gd name="T14" fmla="*/ 96 w 155"/>
                  <a:gd name="T15" fmla="*/ 232 h 66"/>
                  <a:gd name="T16" fmla="*/ 155 w 155"/>
                  <a:gd name="T17" fmla="*/ 367 h 66"/>
                  <a:gd name="T18" fmla="*/ 126 w 155"/>
                  <a:gd name="T19" fmla="*/ 135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214 h 72"/>
                  <a:gd name="T2" fmla="*/ 0 w 42"/>
                  <a:gd name="T3" fmla="*/ 110 h 72"/>
                  <a:gd name="T4" fmla="*/ 12 w 42"/>
                  <a:gd name="T5" fmla="*/ 37 h 72"/>
                  <a:gd name="T6" fmla="*/ 0 w 42"/>
                  <a:gd name="T7" fmla="*/ 37 h 72"/>
                  <a:gd name="T8" fmla="*/ 12 w 42"/>
                  <a:gd name="T9" fmla="*/ 37 h 72"/>
                  <a:gd name="T10" fmla="*/ 24 w 42"/>
                  <a:gd name="T11" fmla="*/ 37 h 72"/>
                  <a:gd name="T12" fmla="*/ 36 w 42"/>
                  <a:gd name="T13" fmla="*/ 37 h 72"/>
                  <a:gd name="T14" fmla="*/ 42 w 42"/>
                  <a:gd name="T15" fmla="*/ 0 h 72"/>
                  <a:gd name="T16" fmla="*/ 30 w 42"/>
                  <a:gd name="T17" fmla="*/ 110 h 72"/>
                  <a:gd name="T18" fmla="*/ 42 w 42"/>
                  <a:gd name="T19" fmla="*/ 286 h 72"/>
                  <a:gd name="T20" fmla="*/ 12 w 42"/>
                  <a:gd name="T21" fmla="*/ 419 h 72"/>
                  <a:gd name="T22" fmla="*/ 6 w 42"/>
                  <a:gd name="T23" fmla="*/ 214 h 72"/>
                  <a:gd name="T24" fmla="*/ 6 w 42"/>
                  <a:gd name="T25" fmla="*/ 214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587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75 h 287"/>
                <a:gd name="T4" fmla="*/ 66 w 365"/>
                <a:gd name="T5" fmla="*/ 138 h 287"/>
                <a:gd name="T6" fmla="*/ 143 w 365"/>
                <a:gd name="T7" fmla="*/ 225 h 287"/>
                <a:gd name="T8" fmla="*/ 191 w 365"/>
                <a:gd name="T9" fmla="*/ 207 h 287"/>
                <a:gd name="T10" fmla="*/ 341 w 365"/>
                <a:gd name="T11" fmla="*/ 353 h 287"/>
                <a:gd name="T12" fmla="*/ 305 w 365"/>
                <a:gd name="T13" fmla="*/ 216 h 287"/>
                <a:gd name="T14" fmla="*/ 365 w 365"/>
                <a:gd name="T15" fmla="*/ 162 h 287"/>
                <a:gd name="T16" fmla="*/ 359 w 365"/>
                <a:gd name="T17" fmla="*/ 156 h 287"/>
                <a:gd name="T18" fmla="*/ 335 w 365"/>
                <a:gd name="T19" fmla="*/ 144 h 287"/>
                <a:gd name="T20" fmla="*/ 299 w 365"/>
                <a:gd name="T21" fmla="*/ 105 h 287"/>
                <a:gd name="T22" fmla="*/ 257 w 365"/>
                <a:gd name="T23" fmla="*/ 87 h 287"/>
                <a:gd name="T24" fmla="*/ 215 w 365"/>
                <a:gd name="T25" fmla="*/ 69 h 287"/>
                <a:gd name="T26" fmla="*/ 173 w 365"/>
                <a:gd name="T27" fmla="*/ 51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45 h 60"/>
                <a:gd name="T16" fmla="*/ 65 w 71"/>
                <a:gd name="T17" fmla="*/ 57 h 60"/>
                <a:gd name="T18" fmla="*/ 71 w 71"/>
                <a:gd name="T19" fmla="*/ 69 h 60"/>
                <a:gd name="T20" fmla="*/ 71 w 71"/>
                <a:gd name="T21" fmla="*/ 75 h 60"/>
                <a:gd name="T22" fmla="*/ 59 w 71"/>
                <a:gd name="T23" fmla="*/ 69 h 60"/>
                <a:gd name="T24" fmla="*/ 47 w 71"/>
                <a:gd name="T25" fmla="*/ 57 h 60"/>
                <a:gd name="T26" fmla="*/ 23 w 71"/>
                <a:gd name="T27" fmla="*/ 45 h 60"/>
                <a:gd name="T28" fmla="*/ 23 w 71"/>
                <a:gd name="T29" fmla="*/ 51 h 60"/>
                <a:gd name="T30" fmla="*/ 18 w 71"/>
                <a:gd name="T31" fmla="*/ 57 h 60"/>
                <a:gd name="T32" fmla="*/ 12 w 71"/>
                <a:gd name="T33" fmla="*/ 63 h 60"/>
                <a:gd name="T34" fmla="*/ 6 w 71"/>
                <a:gd name="T35" fmla="*/ 63 h 60"/>
                <a:gd name="T36" fmla="*/ 6 w 71"/>
                <a:gd name="T37" fmla="*/ 63 h 60"/>
                <a:gd name="T38" fmla="*/ 6 w 71"/>
                <a:gd name="T39" fmla="*/ 51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69 h 162"/>
                <a:gd name="T10" fmla="*/ 96 w 161"/>
                <a:gd name="T11" fmla="*/ 75 h 162"/>
                <a:gd name="T12" fmla="*/ 102 w 161"/>
                <a:gd name="T13" fmla="*/ 87 h 162"/>
                <a:gd name="T14" fmla="*/ 108 w 161"/>
                <a:gd name="T15" fmla="*/ 99 h 162"/>
                <a:gd name="T16" fmla="*/ 120 w 161"/>
                <a:gd name="T17" fmla="*/ 111 h 162"/>
                <a:gd name="T18" fmla="*/ 143 w 161"/>
                <a:gd name="T19" fmla="*/ 136 h 162"/>
                <a:gd name="T20" fmla="*/ 155 w 161"/>
                <a:gd name="T21" fmla="*/ 168 h 162"/>
                <a:gd name="T22" fmla="*/ 161 w 161"/>
                <a:gd name="T23" fmla="*/ 186 h 162"/>
                <a:gd name="T24" fmla="*/ 161 w 161"/>
                <a:gd name="T25" fmla="*/ 192 h 162"/>
                <a:gd name="T26" fmla="*/ 96 w 161"/>
                <a:gd name="T27" fmla="*/ 117 h 162"/>
                <a:gd name="T28" fmla="*/ 30 w 161"/>
                <a:gd name="T29" fmla="*/ 69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45 h 60"/>
                <a:gd name="T4" fmla="*/ 41 w 59"/>
                <a:gd name="T5" fmla="*/ 51 h 60"/>
                <a:gd name="T6" fmla="*/ 47 w 59"/>
                <a:gd name="T7" fmla="*/ 57 h 60"/>
                <a:gd name="T8" fmla="*/ 53 w 59"/>
                <a:gd name="T9" fmla="*/ 69 h 60"/>
                <a:gd name="T10" fmla="*/ 53 w 59"/>
                <a:gd name="T11" fmla="*/ 75 h 60"/>
                <a:gd name="T12" fmla="*/ 47 w 59"/>
                <a:gd name="T13" fmla="*/ 69 h 60"/>
                <a:gd name="T14" fmla="*/ 35 w 59"/>
                <a:gd name="T15" fmla="*/ 63 h 60"/>
                <a:gd name="T16" fmla="*/ 23 w 59"/>
                <a:gd name="T17" fmla="*/ 51 h 60"/>
                <a:gd name="T18" fmla="*/ 17 w 59"/>
                <a:gd name="T19" fmla="*/ 45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51 h 204"/>
                <a:gd name="T2" fmla="*/ 245 w 245"/>
                <a:gd name="T3" fmla="*/ 57 h 204"/>
                <a:gd name="T4" fmla="*/ 209 w 245"/>
                <a:gd name="T5" fmla="*/ 99 h 204"/>
                <a:gd name="T6" fmla="*/ 143 w 245"/>
                <a:gd name="T7" fmla="*/ 162 h 204"/>
                <a:gd name="T8" fmla="*/ 167 w 245"/>
                <a:gd name="T9" fmla="*/ 194 h 204"/>
                <a:gd name="T10" fmla="*/ 179 w 245"/>
                <a:gd name="T11" fmla="*/ 252 h 204"/>
                <a:gd name="T12" fmla="*/ 77 w 245"/>
                <a:gd name="T13" fmla="*/ 162 h 204"/>
                <a:gd name="T14" fmla="*/ 47 w 245"/>
                <a:gd name="T15" fmla="*/ 99 h 204"/>
                <a:gd name="T16" fmla="*/ 89 w 245"/>
                <a:gd name="T17" fmla="*/ 81 h 204"/>
                <a:gd name="T18" fmla="*/ 59 w 245"/>
                <a:gd name="T19" fmla="*/ 51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51 h 204"/>
                <a:gd name="T50" fmla="*/ 233 w 245"/>
                <a:gd name="T51" fmla="*/ 51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uk-UA">
                <a:solidFill>
                  <a:srgbClr val="FFFFFF"/>
                </a:solidFill>
              </a:endParaRPr>
            </a:p>
          </p:txBody>
        </p:sp>
      </p:grpSp>
      <p:sp>
        <p:nvSpPr>
          <p:cNvPr id="1587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587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1587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uk-UA">
              <a:solidFill>
                <a:srgbClr val="FFFFFF"/>
              </a:solidFill>
            </a:endParaRPr>
          </a:p>
        </p:txBody>
      </p:sp>
      <p:sp>
        <p:nvSpPr>
          <p:cNvPr id="1587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81AB87-2BF9-48A5-9642-75D88955A7EE}" type="slidenum">
              <a:rPr lang="ru-RU" altLang="uk-UA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57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altLang="uk-UA" sz="4800" dirty="0" smtClean="0">
                <a:solidFill>
                  <a:srgbClr val="FFFF00"/>
                </a:solidFill>
                <a:latin typeface="Times New Roman" pitchFamily="18" charset="0"/>
              </a:rPr>
              <a:t>	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4800" dirty="0" smtClean="0">
                <a:effectLst/>
                <a:cs typeface="Aharoni" panose="02010803020104030203" pitchFamily="2" charset="-79"/>
              </a:rPr>
              <a:t>У </a:t>
            </a:r>
            <a:r>
              <a:rPr lang="uk-UA" sz="4800" dirty="0">
                <a:effectLst/>
                <a:cs typeface="Aharoni" panose="02010803020104030203" pitchFamily="2" charset="-79"/>
              </a:rPr>
              <a:t>всезагальній народній культурі важливу роль відіграє декоративне мистецтво — широка галузь мистецтва, яка художньо-естетично формує матеріальне становище і середовище, створене людиною. </a:t>
            </a:r>
            <a:endParaRPr lang="ru-RU" altLang="uk-UA" sz="4800" b="1" dirty="0" smtClean="0">
              <a:solidFill>
                <a:srgbClr val="FFFF00"/>
              </a:solidFill>
              <a:latin typeface="Times New Roman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083866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47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47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47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101319"/>
              </p:ext>
            </p:extLst>
          </p:nvPr>
        </p:nvGraphicFramePr>
        <p:xfrm>
          <a:off x="179512" y="2232"/>
          <a:ext cx="8856984" cy="6855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56984"/>
              </a:tblGrid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Орієнтація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особистісні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досягнення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Володіння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технологією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проведення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особистісно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орієнтованого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заняття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Визначення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освітніх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виховних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розвивальних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завдань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заняття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Оволодіння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змістом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програм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uk-UA" sz="1600" dirty="0">
                          <a:effectLst/>
                        </a:rPr>
                        <a:t>посібників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 err="1">
                          <a:effectLst/>
                        </a:rPr>
                        <a:t>інтер</a:t>
                      </a:r>
                      <a:r>
                        <a:rPr lang="ru-RU" sz="1600" dirty="0" err="1">
                          <a:effectLst/>
                        </a:rPr>
                        <a:t>активних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методів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навчання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Раціональна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єдність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словесних</a:t>
                      </a:r>
                      <a:r>
                        <a:rPr lang="ru-RU" sz="1600" dirty="0" smtClean="0">
                          <a:effectLst/>
                        </a:rPr>
                        <a:t>, </a:t>
                      </a:r>
                      <a:r>
                        <a:rPr lang="ru-RU" sz="1600" dirty="0" err="1" smtClean="0">
                          <a:effectLst/>
                        </a:rPr>
                        <a:t>наукових</a:t>
                      </a:r>
                      <a:r>
                        <a:rPr lang="ru-RU" sz="1600" dirty="0" smtClean="0">
                          <a:effectLst/>
                        </a:rPr>
                        <a:t> і </a:t>
                      </a:r>
                      <a:r>
                        <a:rPr lang="ru-RU" sz="1600" dirty="0" err="1" smtClean="0">
                          <a:effectLst/>
                        </a:rPr>
                        <a:t>практичних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методів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навчання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</a:rPr>
                        <a:t>Уміння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організувати</a:t>
                      </a:r>
                      <a:r>
                        <a:rPr lang="ru-RU" sz="1600" dirty="0" smtClean="0">
                          <a:effectLst/>
                        </a:rPr>
                        <a:t> роботу </a:t>
                      </a:r>
                      <a:r>
                        <a:rPr lang="ru-RU" sz="1600" dirty="0" err="1" smtClean="0">
                          <a:effectLst/>
                        </a:rPr>
                        <a:t>учнів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протягом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всього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uk-UA" sz="1600" dirty="0" err="1" smtClean="0">
                          <a:effectLst/>
                        </a:rPr>
                        <a:t>замняття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Диференційована</a:t>
                      </a:r>
                      <a:r>
                        <a:rPr lang="ru-RU" sz="1600" dirty="0">
                          <a:effectLst/>
                        </a:rPr>
                        <a:t> робота на </a:t>
                      </a:r>
                      <a:r>
                        <a:rPr lang="uk-UA" sz="1600" dirty="0">
                          <a:effectLst/>
                        </a:rPr>
                        <a:t>занятті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Зв’язок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раніше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вивченим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досвідом</a:t>
                      </a:r>
                      <a:r>
                        <a:rPr lang="ru-RU" sz="1600" dirty="0">
                          <a:effectLst/>
                        </a:rPr>
                        <a:t>, набутим </a:t>
                      </a:r>
                      <a:r>
                        <a:rPr lang="ru-RU" sz="1600" dirty="0" err="1">
                          <a:effectLst/>
                        </a:rPr>
                        <a:t>учнем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507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вмінь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самостійно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здобувати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знання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застосовувати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їх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практиці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вмінь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навичок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працювати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першоджерелами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Формування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навичок</a:t>
                      </a:r>
                      <a:r>
                        <a:rPr lang="ru-RU" sz="1600" dirty="0">
                          <a:effectLst/>
                        </a:rPr>
                        <a:t> самоконтролю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Забезпечення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мотивації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навчання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розвиток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пізнавального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інтересу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Заохочення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прагнень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знаходити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свій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спосіб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роботи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навчальним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матеріалом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Здійснення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індивідуального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підходу</a:t>
                      </a:r>
                      <a:r>
                        <a:rPr lang="ru-RU" sz="1600" dirty="0">
                          <a:effectLst/>
                        </a:rPr>
                        <a:t> до </a:t>
                      </a:r>
                      <a:r>
                        <a:rPr lang="ru-RU" sz="1600" dirty="0" err="1">
                          <a:effectLst/>
                        </a:rPr>
                        <a:t>учнів</a:t>
                      </a:r>
                      <a:r>
                        <a:rPr lang="ru-RU" sz="1600" dirty="0">
                          <a:effectLst/>
                        </a:rPr>
                        <a:t> в </a:t>
                      </a:r>
                      <a:r>
                        <a:rPr lang="ru-RU" sz="1600" dirty="0" err="1">
                          <a:effectLst/>
                        </a:rPr>
                        <a:t>процесі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навчання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виховання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міжпредметних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зв’язків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 Здійснення роботи з профорієнтації учнів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Організація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роботи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учнями</a:t>
                      </a:r>
                      <a:r>
                        <a:rPr lang="uk-UA" sz="1600" dirty="0">
                          <a:effectLst/>
                        </a:rPr>
                        <a:t> облікових та пільгових категорій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Вивчення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впровадження</a:t>
                      </a:r>
                      <a:r>
                        <a:rPr lang="ru-RU" sz="1600" dirty="0">
                          <a:effectLst/>
                        </a:rPr>
                        <a:t> ППД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Оволодіння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навичками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вікової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психології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ТЗН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Культура </a:t>
                      </a:r>
                      <a:r>
                        <a:rPr lang="ru-RU" sz="1600" dirty="0" err="1">
                          <a:effectLst/>
                        </a:rPr>
                        <a:t>мовлення</a:t>
                      </a:r>
                      <a:r>
                        <a:rPr lang="uk-UA" sz="1600" dirty="0">
                          <a:effectLst/>
                        </a:rPr>
                        <a:t>, рівень володіння укр. мовою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Реалізація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комунікативного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підходу</a:t>
                      </a:r>
                      <a:r>
                        <a:rPr lang="ru-RU" sz="1600" dirty="0">
                          <a:effectLst/>
                        </a:rPr>
                        <a:t> до </a:t>
                      </a:r>
                      <a:r>
                        <a:rPr lang="ru-RU" sz="1600" dirty="0" err="1">
                          <a:effectLst/>
                        </a:rPr>
                        <a:t>навчання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Знання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типів</a:t>
                      </a:r>
                      <a:r>
                        <a:rPr lang="ru-RU" sz="1600" dirty="0">
                          <a:effectLst/>
                        </a:rPr>
                        <a:t> і </a:t>
                      </a:r>
                      <a:r>
                        <a:rPr lang="ru-RU" sz="1600" dirty="0" err="1">
                          <a:effectLst/>
                        </a:rPr>
                        <a:t>структури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занять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Використання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ігрових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елементів</a:t>
                      </a:r>
                      <a:r>
                        <a:rPr lang="ru-RU" sz="1600" dirty="0">
                          <a:effectLst/>
                        </a:rPr>
                        <a:t>, методика </a:t>
                      </a:r>
                      <a:r>
                        <a:rPr lang="ru-RU" sz="1600" dirty="0" err="1">
                          <a:effectLst/>
                        </a:rPr>
                        <a:t>проведення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нетрадиційних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занять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  <a:tr h="253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Самоаналіз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заняття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072" marR="3207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684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58888"/>
          </a:xfrm>
          <a:solidFill>
            <a:schemeClr val="accent3"/>
          </a:solidFill>
        </p:spPr>
        <p:txBody>
          <a:bodyPr/>
          <a:lstStyle/>
          <a:p>
            <a:pPr eaLnBrk="1" hangingPunct="1">
              <a:defRPr/>
            </a:pPr>
            <a:r>
              <a:rPr lang="uk-UA" altLang="uk-UA" sz="2200" b="1" dirty="0" smtClean="0">
                <a:latin typeface="Times New Roman" pitchFamily="18" charset="0"/>
              </a:rPr>
              <a:t>Інформація про діючі гуртки та студії декоративно-ужиткового та образотворчого мистецтва позашкільних навчальних закладів станом на 15 жовтня 2019р.</a:t>
            </a:r>
            <a:endParaRPr lang="ru-RU" altLang="uk-UA" sz="2200" b="1" dirty="0" smtClean="0">
              <a:latin typeface="Times New Roman" pitchFamily="18" charset="0"/>
            </a:endParaRPr>
          </a:p>
        </p:txBody>
      </p:sp>
      <p:graphicFrame>
        <p:nvGraphicFramePr>
          <p:cNvPr id="121860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3813" y="1195388"/>
          <a:ext cx="9120187" cy="566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Диаграмма" r:id="rId3" imgW="9143977" imgH="5676973" progId="MSGraph.Chart.8">
                  <p:embed followColorScheme="full"/>
                </p:oleObj>
              </mc:Choice>
              <mc:Fallback>
                <p:oleObj name="Диаграмма" r:id="rId3" imgW="9143977" imgH="56769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3" y="1195388"/>
                        <a:ext cx="9120187" cy="566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81014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animBg="1"/>
      <p:bldOleChart spid="1218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750" y="4941888"/>
            <a:ext cx="1511300" cy="1655762"/>
          </a:xfrm>
        </p:spPr>
        <p:txBody>
          <a:bodyPr anchor="ctr"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uk-UA" altLang="uk-UA" sz="5400" b="1" smtClean="0">
                <a:solidFill>
                  <a:srgbClr val="CC0000"/>
                </a:solidFill>
                <a:latin typeface="Calibri" pitchFamily="34" charset="0"/>
              </a:rPr>
              <a:t>   </a:t>
            </a:r>
            <a:endParaRPr lang="ru-RU" altLang="uk-UA" b="1" smtClean="0">
              <a:solidFill>
                <a:schemeClr val="accent2"/>
              </a:solidFill>
              <a:latin typeface="Calibri" pitchFamily="34" charset="0"/>
            </a:endParaRPr>
          </a:p>
        </p:txBody>
      </p:sp>
      <p:graphicFrame>
        <p:nvGraphicFramePr>
          <p:cNvPr id="344295" name="Group 2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61203"/>
              </p:ext>
            </p:extLst>
          </p:nvPr>
        </p:nvGraphicFramePr>
        <p:xfrm>
          <a:off x="76745" y="1"/>
          <a:ext cx="8959751" cy="7079415"/>
        </p:xfrm>
        <a:graphic>
          <a:graphicData uri="http://schemas.openxmlformats.org/drawingml/2006/table">
            <a:tbl>
              <a:tblPr/>
              <a:tblGrid>
                <a:gridCol w="3898686"/>
                <a:gridCol w="1687514"/>
                <a:gridCol w="1740617"/>
                <a:gridCol w="1632934"/>
              </a:tblGrid>
              <a:tr h="9297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Назва ПНЗ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      </a:t>
                      </a:r>
                      <a:r>
                        <a:rPr kumimoji="0" lang="uk-UA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Mangal" panose="02040503050203030202" pitchFamily="18" charset="0"/>
                        </a:rPr>
                        <a:t>2016/2017</a:t>
                      </a:r>
                      <a:endParaRPr kumimoji="0" lang="uk-UA" alt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Mangal" panose="02040503050203030202" pitchFamily="18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2</a:t>
                      </a:r>
                      <a:r>
                        <a:rPr kumimoji="0" lang="uk-UA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017/2018</a:t>
                      </a:r>
                    </a:p>
                    <a:p>
                      <a:endParaRPr lang="uk-UA" sz="18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Georgia" panose="02040502050405020303" pitchFamily="18" charset="0"/>
                          <a:cs typeface="Arial" charset="0"/>
                        </a:rPr>
                        <a:t>2018/2019</a:t>
                      </a:r>
                      <a:endParaRPr kumimoji="0" lang="uk-UA" alt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Georgia" panose="02040502050405020303" pitchFamily="18" charset="0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78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МПДЮ </a:t>
                      </a:r>
                      <a:r>
                        <a:rPr kumimoji="0" lang="uk-UA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м.Чернівці</a:t>
                      </a:r>
                      <a:endParaRPr kumimoji="0" lang="uk-UA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(2</a:t>
                      </a:r>
                      <a:r>
                        <a:rPr kumimoji="0" lang="en-US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67</a:t>
                      </a:r>
                      <a:r>
                        <a:rPr kumimoji="0" lang="uk-UA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28 (350)</a:t>
                      </a:r>
                      <a:endParaRPr kumimoji="0" lang="uk-UA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28 (354)</a:t>
                      </a:r>
                      <a:endParaRPr lang="uk-UA" sz="12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ЦДЮТ </a:t>
                      </a: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м.Чернівці</a:t>
                      </a: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(182)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(219)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849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БТДЮ </a:t>
                      </a: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м.Чернівці</a:t>
                      </a: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413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34 (328)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31 (301)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ПНЗ </a:t>
                      </a: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м.Новодністровськ</a:t>
                      </a: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(219)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14 (189)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Хотинський БШ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9 (90)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8 (127)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13 (210)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Сторожинецький ЦДЮ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 (45)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 (45)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2 (30)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Сокирянський РЦТДЮ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 (90)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17 (255)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Путильський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 ЦДЮТ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(374)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(341)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19 (309)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Новоселицький РБДТ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(337)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(421)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24 (346)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Кіцманський БДТ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 (19)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(199)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13 (199)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Кельменецький РДЮЦ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(329)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(287)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21 (285)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Заставнівський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 БДЮТ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(258)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(185)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13 (198)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Глибоцький БТДЮ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(240)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(271)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21 (317)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Герцаївський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 БДЮ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9 (138)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(185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5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(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95)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Вижницький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Georgia" pitchFamily="18" charset="0"/>
                          <a:ea typeface="Arial Unicode MS" pitchFamily="34" charset="-128"/>
                          <a:cs typeface="Arial" charset="0"/>
                        </a:rPr>
                        <a:t> БДЮТ</a:t>
                      </a: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(164)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(185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(1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61)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КОПНЗ «Буков. центр мистецтв»</a:t>
                      </a:r>
                      <a:endParaRPr kumimoji="0" lang="uk-UA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B620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 (43)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 (45)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 (45)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КЗ «</a:t>
                      </a: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Позашкілля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» </a:t>
                      </a:r>
                      <a:r>
                        <a:rPr kumimoji="0" lang="uk-UA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Сокирянська</a:t>
                      </a: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 ОТГ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 (75)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7 (105)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99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ЧОЦЕВ «Юність Буковини»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(289)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(276)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13 (269)</a:t>
                      </a:r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5268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62064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Всього: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233 (3413)</a:t>
                      </a:r>
                      <a:endParaRPr kumimoji="0" lang="uk-UA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33FF"/>
                        </a:solidFill>
                        <a:effectLst/>
                        <a:latin typeface="Georgia" pitchFamily="18" charset="0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263 (3730)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344 (4734)</a:t>
                      </a:r>
                    </a:p>
                    <a:p>
                      <a:endParaRPr lang="uk-UA" sz="1400" dirty="0"/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</a:tbl>
          </a:graphicData>
        </a:graphic>
      </p:graphicFrame>
      <p:sp>
        <p:nvSpPr>
          <p:cNvPr id="14446" name="Line 168"/>
          <p:cNvSpPr>
            <a:spLocks noChangeShapeType="1"/>
          </p:cNvSpPr>
          <p:nvPr/>
        </p:nvSpPr>
        <p:spPr bwMode="auto">
          <a:xfrm flipH="1">
            <a:off x="9324975" y="360363"/>
            <a:ext cx="287338" cy="832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7644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749" y="-33745"/>
            <a:ext cx="9144000" cy="16288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uk-UA" sz="3200" dirty="0" smtClean="0"/>
              <a:t>Вимоги до оформлення конкурсних робіт у номінації «Образотворче мистецтво»</a:t>
            </a:r>
            <a:endParaRPr lang="uk-UA" sz="3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294967295"/>
          </p:nvPr>
        </p:nvSpPr>
        <p:spPr>
          <a:xfrm>
            <a:off x="0" y="1628800"/>
            <a:ext cx="9144000" cy="5229200"/>
          </a:xfrm>
          <a:solidFill>
            <a:schemeClr val="bg2"/>
          </a:solidFill>
        </p:spPr>
        <p:txBody>
          <a:bodyPr/>
          <a:lstStyle/>
          <a:p>
            <a:pPr marL="650875" indent="-514350">
              <a:buFont typeface="Wingdings 2" pitchFamily="18" charset="2"/>
              <a:buAutoNum type="arabicPeriod"/>
              <a:defRPr/>
            </a:pPr>
            <a:r>
              <a:rPr lang="uk-UA" sz="2400" dirty="0" smtClean="0"/>
              <a:t>Творча робота виконується на чистому аркуші паперу  формату А-3</a:t>
            </a:r>
          </a:p>
          <a:p>
            <a:pPr marL="650875" indent="-514350">
              <a:buFont typeface="Wingdings 2" pitchFamily="18" charset="2"/>
              <a:buAutoNum type="arabicPeriod"/>
              <a:defRPr/>
            </a:pPr>
            <a:r>
              <a:rPr lang="uk-UA" sz="2400" dirty="0" smtClean="0"/>
              <a:t>Творча робота оформляється у паспарту,  розміром 8-10 см</a:t>
            </a:r>
          </a:p>
          <a:p>
            <a:pPr marL="650875" indent="-514350">
              <a:buFont typeface="Wingdings 2" pitchFamily="18" charset="2"/>
              <a:buAutoNum type="arabicPeriod"/>
              <a:defRPr/>
            </a:pPr>
            <a:r>
              <a:rPr lang="uk-UA" sz="2400" dirty="0" smtClean="0"/>
              <a:t>На титульній стороні творчої роботи у нижньому правому куті прикріплюється етикетка розміром 10х4 см з текстом: назва роботи; автор, вік; заклад; керівник</a:t>
            </a:r>
          </a:p>
          <a:p>
            <a:pPr marL="650875" indent="-514350">
              <a:buFont typeface="Wingdings 2" pitchFamily="18" charset="2"/>
              <a:buAutoNum type="arabicPeriod"/>
              <a:defRPr/>
            </a:pPr>
            <a:r>
              <a:rPr lang="uk-UA" sz="2400" dirty="0" smtClean="0"/>
              <a:t>Для участі у конкурсі подається заявка з переліком творчих робіт, підписана директором установи, де працює гурток.</a:t>
            </a:r>
          </a:p>
          <a:p>
            <a:pPr marL="136525" indent="0">
              <a:buNone/>
              <a:defRPr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71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accent3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uk-UA" sz="3200" dirty="0" smtClean="0"/>
              <a:t>Вимоги до оформлення конкурсних робіт у номінації «Декоративно-ужиткове мистецтво»</a:t>
            </a:r>
            <a:endParaRPr lang="uk-UA" sz="3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294967295"/>
          </p:nvPr>
        </p:nvSpPr>
        <p:spPr>
          <a:xfrm>
            <a:off x="0" y="1628800"/>
            <a:ext cx="9144000" cy="5112568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136525" indent="0">
              <a:buNone/>
              <a:defRPr/>
            </a:pPr>
            <a:r>
              <a:rPr lang="uk-UA" sz="2400" dirty="0" smtClean="0"/>
              <a:t>     Для подачі експонатів необхідно підготувати наступні документи:</a:t>
            </a:r>
          </a:p>
          <a:p>
            <a:pPr marL="479425">
              <a:buFontTx/>
              <a:buChar char="-"/>
              <a:defRPr/>
            </a:pPr>
            <a:r>
              <a:rPr lang="uk-UA" sz="2400" dirty="0" smtClean="0"/>
              <a:t>Заявку з переліком творчих робіт, підписану директором установи, в якій працює гурток;</a:t>
            </a:r>
          </a:p>
          <a:p>
            <a:pPr marL="479425">
              <a:buFontTx/>
              <a:buChar char="-"/>
              <a:defRPr/>
            </a:pPr>
            <a:r>
              <a:rPr lang="uk-UA" sz="2400" dirty="0" smtClean="0"/>
              <a:t>Паспорт на кожну роботу, де зазначено: назва експонату; техніка виконання, матеріал; автор; вік</a:t>
            </a:r>
            <a:r>
              <a:rPr lang="uk-UA" sz="2400" dirty="0"/>
              <a:t>;</a:t>
            </a:r>
            <a:r>
              <a:rPr lang="uk-UA" sz="2400" dirty="0" smtClean="0"/>
              <a:t> назва гуртка; організація (заклад) де працює гурток; поштова адреса з індексом; П.І.Б. керівника гуртка;</a:t>
            </a:r>
          </a:p>
          <a:p>
            <a:pPr marL="479425">
              <a:buFontTx/>
              <a:buChar char="-"/>
              <a:defRPr/>
            </a:pPr>
            <a:r>
              <a:rPr lang="uk-UA" sz="2400" dirty="0" smtClean="0"/>
              <a:t>Фотокартка експоната в друкованому вигляді;</a:t>
            </a:r>
          </a:p>
          <a:p>
            <a:pPr marL="479425">
              <a:buFontTx/>
              <a:buChar char="-"/>
              <a:defRPr/>
            </a:pPr>
            <a:r>
              <a:rPr lang="uk-UA" sz="2400" dirty="0" smtClean="0"/>
              <a:t>Етикетка на експонат.</a:t>
            </a:r>
          </a:p>
          <a:p>
            <a:pPr marL="479425">
              <a:buFontTx/>
              <a:buChar char="-"/>
              <a:defRPr/>
            </a:pPr>
            <a:r>
              <a:rPr lang="uk-UA" sz="2400" dirty="0" smtClean="0"/>
              <a:t>Документи подаються без скорочень та абревіатур. Зміст папки подається в друкованому та електронному вигляді.</a:t>
            </a:r>
          </a:p>
          <a:p>
            <a:pPr marL="136525" indent="0">
              <a:buNone/>
              <a:defRPr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867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95575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участі у обласній виставці-конкурсі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“Галерея мистецтв” (Декоративно-ужиткове мистецтво)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Наказ Департаменту освіти і науки № 240 від 07.05.2019 р.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422514"/>
              </p:ext>
            </p:extLst>
          </p:nvPr>
        </p:nvGraphicFramePr>
        <p:xfrm>
          <a:off x="0" y="1268757"/>
          <a:ext cx="9036496" cy="574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/>
                <a:gridCol w="1647564"/>
                <a:gridCol w="584684"/>
                <a:gridCol w="1080120"/>
                <a:gridCol w="936104"/>
                <a:gridCol w="1008112"/>
                <a:gridCol w="1152128"/>
                <a:gridCol w="2016224"/>
              </a:tblGrid>
              <a:tr h="519297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№№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Назва району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Гран-прі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</a:t>
                      </a:r>
                    </a:p>
                    <a:p>
                      <a:r>
                        <a:rPr lang="uk-UA" sz="1600" dirty="0" smtClean="0"/>
                        <a:t>     ІІ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ІІІ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Дипло</a:t>
                      </a:r>
                      <a:endParaRPr lang="uk-UA" sz="1600" dirty="0" smtClean="0"/>
                    </a:p>
                    <a:p>
                      <a:r>
                        <a:rPr lang="uk-UA" sz="1600" dirty="0" err="1" smtClean="0"/>
                        <a:t>мант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К-сть</a:t>
                      </a:r>
                      <a:r>
                        <a:rPr lang="uk-UA" sz="1600" dirty="0" smtClean="0"/>
                        <a:t> поданих робіт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Вижницький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20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Герцаївський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12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Глибоцький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27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Заставнівськи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44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Кельменецьки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25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Кіцманський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Новоселицьки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30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Путильський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39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Сокирянський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  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30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Сторожинецьк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19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Хотинський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30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smtClean="0"/>
                        <a:t>12.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mtClean="0"/>
                        <a:t>Новодністровсь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smtClean="0"/>
                        <a:t>13.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М.Чернівці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145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ОТГ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5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78</a:t>
                      </a:r>
                      <a:endParaRPr lang="uk-UA" sz="1600" dirty="0"/>
                    </a:p>
                  </a:txBody>
                  <a:tcPr/>
                </a:tc>
              </a:tr>
              <a:tr h="34451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ПТНЗ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17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46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8024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участі у обласній виставці-конкурсі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“Галерея мистецтв” (Образотворче мистецтво)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Наказ Департаменту освіти і науки № 494 від 01.10.2018 р.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.05.201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357707"/>
              </p:ext>
            </p:extLst>
          </p:nvPr>
        </p:nvGraphicFramePr>
        <p:xfrm>
          <a:off x="0" y="1416530"/>
          <a:ext cx="9036496" cy="643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/>
                <a:gridCol w="1647564"/>
                <a:gridCol w="1129562"/>
                <a:gridCol w="1129562"/>
                <a:gridCol w="1129562"/>
                <a:gridCol w="1129562"/>
                <a:gridCol w="1129562"/>
                <a:gridCol w="1129562"/>
              </a:tblGrid>
              <a:tr h="568823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№№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Назва району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Гран-прі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</a:t>
                      </a:r>
                    </a:p>
                    <a:p>
                      <a:r>
                        <a:rPr lang="uk-UA" sz="1600" dirty="0" smtClean="0"/>
                        <a:t>     ІІ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ІІІ ст.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Дипло</a:t>
                      </a:r>
                      <a:endParaRPr lang="uk-UA" sz="1600" dirty="0" smtClean="0"/>
                    </a:p>
                    <a:p>
                      <a:r>
                        <a:rPr lang="uk-UA" sz="1600" dirty="0" err="1" smtClean="0"/>
                        <a:t>мант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К-сть</a:t>
                      </a:r>
                      <a:r>
                        <a:rPr lang="uk-UA" sz="1600" dirty="0" smtClean="0"/>
                        <a:t> поданих робіт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Вижницький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Герцаївський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Глибоцький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Заставнівськи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15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Кельменецьки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Кіцманський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Новоселицьки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5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19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Путильський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17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Сокирянський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Сторожинецьк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12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Хотинський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13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smtClean="0"/>
                        <a:t>12.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mtClean="0"/>
                        <a:t>Новодністровсь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smtClean="0"/>
                        <a:t>13.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М.Чернівці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20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ОТГ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43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ПТНЗ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</a:tr>
              <a:tr h="3250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16.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Бук.центр</a:t>
                      </a:r>
                      <a:r>
                        <a:rPr lang="uk-UA" sz="1600" dirty="0" smtClean="0"/>
                        <a:t> мистецтв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77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8024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участі у Всеукраїнській виставці-конкурсі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“Знай і люби свій край” (Декоративно-ужиткове мистецтво)</a:t>
            </a:r>
            <a:br>
              <a:rPr kumimoji="0" lang="uk-UA" altLang="uk-U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Наказ УДЦПО № 07-03 від 02.07.2018 р.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.05.201</a:t>
            </a:r>
            <a:r>
              <a:rPr kumimoji="0" lang="en-US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kumimoji="0" lang="uk-UA" altLang="uk-U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alt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alt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66516"/>
              </p:ext>
            </p:extLst>
          </p:nvPr>
        </p:nvGraphicFramePr>
        <p:xfrm>
          <a:off x="14033" y="1412776"/>
          <a:ext cx="9144003" cy="769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523"/>
                <a:gridCol w="1666323"/>
                <a:gridCol w="1142423"/>
                <a:gridCol w="1142423"/>
                <a:gridCol w="1142423"/>
                <a:gridCol w="2043539"/>
                <a:gridCol w="245926"/>
                <a:gridCol w="1142423"/>
              </a:tblGrid>
              <a:tr h="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№№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Назва району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 ст.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</a:t>
                      </a:r>
                    </a:p>
                    <a:p>
                      <a:r>
                        <a:rPr lang="uk-UA" sz="1600" dirty="0" smtClean="0"/>
                        <a:t>     ІІ ст.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Диплом </a:t>
                      </a:r>
                    </a:p>
                    <a:p>
                      <a:r>
                        <a:rPr lang="uk-UA" sz="1600" dirty="0" smtClean="0"/>
                        <a:t>    ІІІ ст.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err="1" smtClean="0"/>
                        <a:t>К-сть</a:t>
                      </a:r>
                      <a:r>
                        <a:rPr lang="uk-UA" sz="1600" dirty="0" smtClean="0"/>
                        <a:t> поданих робіт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Вижницький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Герцаївський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Глибоцький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Заставнівськи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582578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Кельменецьки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Кіцманський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582578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Новоселицьки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Путильський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Сокирянський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 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582578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err="1" smtClean="0"/>
                        <a:t>Сторожинецьк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11.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Хотинський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582578">
                <a:tc>
                  <a:txBody>
                    <a:bodyPr/>
                    <a:lstStyle/>
                    <a:p>
                      <a:r>
                        <a:rPr lang="uk-UA" sz="1600" smtClean="0"/>
                        <a:t>12.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mtClean="0"/>
                        <a:t>Новодністровсь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smtClean="0"/>
                        <a:t>13.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М.Чернівці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17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ОТГ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-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33728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15.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ПТНЗ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  <a:tr h="827874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16.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ЧОЦЕВ «Юність Буковини»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3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14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775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737650"/>
              </p:ext>
            </p:extLst>
          </p:nvPr>
        </p:nvGraphicFramePr>
        <p:xfrm>
          <a:off x="179512" y="188639"/>
          <a:ext cx="8856984" cy="6481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824"/>
                <a:gridCol w="8392160"/>
              </a:tblGrid>
              <a:tr h="483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Впровадження нових підходів до розвитку позашкільної освіти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472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Методичні розробки, рекомендації для керівників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60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Проведення нестандартних форм  методо</a:t>
                      </a:r>
                      <a:r>
                        <a:rPr lang="ru-RU" sz="1800" dirty="0">
                          <a:effectLst/>
                        </a:rPr>
                        <a:t>’</a:t>
                      </a:r>
                      <a:r>
                        <a:rPr lang="uk-UA" sz="1800" dirty="0">
                          <a:effectLst/>
                        </a:rPr>
                        <a:t>єднань, нарад  з керівниками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306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Проведення майстер-класів для керівників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73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Конструювання окремих форм організації навчально-виховного процесу (розробки занять, виховних заходів та ін.)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630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Дослідження реального рівня професійної майстерності, потреб та інтересів керівників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483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7.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Експертиза планів роботи керівників гуртків, авторських програм, проектів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60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8.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Вивчення, узагальнення та впровадження педагогічного досвіду керівників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306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9.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Координація роботи шкільних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483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Консультативна та методична допомога керівникам гуртків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732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11.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Окремі форми роботи з обдарованими дітьми (розробка положень, умов та організація конкурсів, виставок, вернісажів)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306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12.</a:t>
                      </a:r>
                      <a:endParaRPr lang="uk-UA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Моніторингова діяльність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  <a:tr h="306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13.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Ведення </a:t>
                      </a:r>
                      <a:r>
                        <a:rPr lang="uk-UA" sz="1800" dirty="0" err="1">
                          <a:effectLst/>
                        </a:rPr>
                        <a:t>блогу</a:t>
                      </a:r>
                      <a:r>
                        <a:rPr lang="uk-UA" sz="1800" dirty="0">
                          <a:effectLst/>
                        </a:rPr>
                        <a:t> методиста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71" marR="350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568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1172</Words>
  <Application>Microsoft Office PowerPoint</Application>
  <PresentationFormat>Экран (4:3)</PresentationFormat>
  <Paragraphs>460</Paragraphs>
  <Slides>10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Тема Office</vt:lpstr>
      <vt:lpstr>Вершина горы</vt:lpstr>
      <vt:lpstr>Диаграмма</vt:lpstr>
      <vt:lpstr>Презентация PowerPoint</vt:lpstr>
      <vt:lpstr>Інформація про діючі гуртки та студії декоративно-ужиткового та образотворчого мистецтва позашкільних навчальних закладів станом на 15 жовтня 2019р.</vt:lpstr>
      <vt:lpstr>Презентация PowerPoint</vt:lpstr>
      <vt:lpstr>Вимоги до оформлення конкурсних робіт у номінації «Образотворче мистецтво»</vt:lpstr>
      <vt:lpstr>Вимоги до оформлення конкурсних робіт у номінації «Декоративно-ужиткове мистецтво»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2019-06-25T08:53:11Z</dcterms:created>
  <dcterms:modified xsi:type="dcterms:W3CDTF">2019-06-26T09:25:55Z</dcterms:modified>
</cp:coreProperties>
</file>