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70" r:id="rId9"/>
    <p:sldId id="264" r:id="rId10"/>
    <p:sldId id="265" r:id="rId11"/>
    <p:sldId id="271" r:id="rId12"/>
    <p:sldId id="272" r:id="rId13"/>
    <p:sldId id="266" r:id="rId14"/>
    <p:sldId id="267" r:id="rId15"/>
    <p:sldId id="268" r:id="rId16"/>
    <p:sldId id="269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070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227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712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981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104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84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610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046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209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602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186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FF1A3A-0596-4670-972D-81350819B3E1}" type="datetimeFigureOut">
              <a:rPr lang="ru-RU" smtClean="0"/>
              <a:t>24.06.2019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58CF2-06A8-4C41-8CFA-4EA014B5B9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5707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" y="1"/>
            <a:ext cx="11950700" cy="165099"/>
          </a:xfrm>
        </p:spPr>
        <p:txBody>
          <a:bodyPr>
            <a:normAutofit fontScale="90000"/>
          </a:bodyPr>
          <a:lstStyle/>
          <a:p>
            <a:endParaRPr lang="ru-RU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12103100" cy="6858000"/>
          </a:xfrm>
          <a:solidFill>
            <a:srgbClr val="9999FF"/>
          </a:solidFill>
        </p:spPr>
        <p:txBody>
          <a:bodyPr/>
          <a:lstStyle/>
          <a:p>
            <a:endParaRPr lang="uk-UA" sz="4400" dirty="0" smtClean="0"/>
          </a:p>
          <a:p>
            <a:endParaRPr lang="uk-UA" sz="4400" dirty="0" smtClean="0"/>
          </a:p>
          <a:p>
            <a:pPr>
              <a:lnSpc>
                <a:spcPct val="150000"/>
              </a:lnSpc>
            </a:pPr>
            <a:r>
              <a:rPr lang="uk-UA" sz="6600" b="1" dirty="0" smtClean="0"/>
              <a:t>Самоосвіта як підвищення компетентності педагога</a:t>
            </a:r>
            <a:endParaRPr lang="ru-RU" sz="6600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972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73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  <a:solidFill>
            <a:srgbClr val="9999FF"/>
          </a:solidFill>
        </p:spPr>
        <p:txBody>
          <a:bodyPr/>
          <a:lstStyle/>
          <a:p>
            <a:pPr marL="0" indent="0">
              <a:buNone/>
            </a:pPr>
            <a:endParaRPr lang="ru-RU" sz="4400" dirty="0" smtClean="0"/>
          </a:p>
          <a:p>
            <a:pPr marL="0" indent="0">
              <a:buNone/>
            </a:pPr>
            <a:endParaRPr lang="ru-RU" sz="4400" dirty="0"/>
          </a:p>
          <a:p>
            <a:pPr marL="0" indent="0" algn="ctr">
              <a:buNone/>
            </a:pPr>
            <a:r>
              <a:rPr lang="ru-RU" sz="4800" dirty="0" smtClean="0"/>
              <a:t>Будь-яке </a:t>
            </a:r>
            <a:r>
              <a:rPr lang="ru-RU" sz="4800" dirty="0" err="1" smtClean="0"/>
              <a:t>навчання</a:t>
            </a:r>
            <a:r>
              <a:rPr lang="ru-RU" sz="4800" dirty="0" smtClean="0"/>
              <a:t> </a:t>
            </a:r>
            <a:r>
              <a:rPr lang="ru-RU" sz="4800" dirty="0" err="1" smtClean="0"/>
              <a:t>людини</a:t>
            </a:r>
            <a:r>
              <a:rPr lang="ru-RU" sz="4800" dirty="0" smtClean="0"/>
              <a:t>, є не </a:t>
            </a:r>
            <a:r>
              <a:rPr lang="ru-RU" sz="4800" dirty="0" err="1" smtClean="0"/>
              <a:t>що</a:t>
            </a:r>
            <a:r>
              <a:rPr lang="ru-RU" sz="4800" dirty="0" smtClean="0"/>
              <a:t> </a:t>
            </a:r>
            <a:r>
              <a:rPr lang="ru-RU" sz="4800" dirty="0" err="1" smtClean="0"/>
              <a:t>інше</a:t>
            </a:r>
            <a:r>
              <a:rPr lang="ru-RU" sz="4800" dirty="0" smtClean="0"/>
              <a:t>, як </a:t>
            </a:r>
            <a:r>
              <a:rPr lang="ru-RU" sz="4800" dirty="0" err="1" smtClean="0"/>
              <a:t>мистецтво</a:t>
            </a:r>
            <a:r>
              <a:rPr lang="ru-RU" sz="4800" dirty="0" smtClean="0"/>
              <a:t> </a:t>
            </a:r>
            <a:r>
              <a:rPr lang="ru-RU" sz="4800" dirty="0" err="1" smtClean="0"/>
              <a:t>сприяти</a:t>
            </a:r>
            <a:r>
              <a:rPr lang="ru-RU" sz="4800" dirty="0" smtClean="0"/>
              <a:t> </a:t>
            </a:r>
            <a:r>
              <a:rPr lang="ru-RU" sz="4800" dirty="0" err="1" smtClean="0"/>
              <a:t>прагненню</a:t>
            </a:r>
            <a:r>
              <a:rPr lang="ru-RU" sz="4800" dirty="0" smtClean="0"/>
              <a:t> </a:t>
            </a:r>
            <a:r>
              <a:rPr lang="ru-RU" sz="4800" dirty="0" err="1" smtClean="0"/>
              <a:t>природи</a:t>
            </a:r>
            <a:r>
              <a:rPr lang="ru-RU" sz="4800" dirty="0" smtClean="0"/>
              <a:t> до </a:t>
            </a:r>
            <a:r>
              <a:rPr lang="ru-RU" sz="4800" dirty="0" err="1" smtClean="0"/>
              <a:t>свого</a:t>
            </a:r>
            <a:r>
              <a:rPr lang="ru-RU" sz="4800" dirty="0" smtClean="0"/>
              <a:t> </a:t>
            </a:r>
            <a:r>
              <a:rPr lang="ru-RU" sz="4800" dirty="0" err="1" smtClean="0"/>
              <a:t>власного</a:t>
            </a:r>
            <a:r>
              <a:rPr lang="ru-RU" sz="4800" dirty="0" smtClean="0"/>
              <a:t> </a:t>
            </a:r>
            <a:r>
              <a:rPr lang="ru-RU" sz="4800" dirty="0" err="1" smtClean="0"/>
              <a:t>розвитку</a:t>
            </a:r>
            <a:r>
              <a:rPr lang="ru-RU" sz="4800" dirty="0" smtClean="0"/>
              <a:t>.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 smtClean="0"/>
              <a:t>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ru-RU" sz="3200" b="1" dirty="0"/>
              <a:t> </a:t>
            </a:r>
            <a:r>
              <a:rPr lang="ru-RU" sz="3200" b="1" dirty="0" smtClean="0"/>
              <a:t>                                                                                               </a:t>
            </a:r>
            <a:r>
              <a:rPr lang="en-US" sz="3200" b="1" dirty="0" smtClean="0"/>
              <a:t>І.Г</a:t>
            </a:r>
            <a:r>
              <a:rPr lang="en-US" sz="3200" b="1" dirty="0"/>
              <a:t>. </a:t>
            </a:r>
            <a:r>
              <a:rPr lang="en-US" sz="3200" b="1" dirty="0" err="1" smtClean="0"/>
              <a:t>Песталоцці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78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095375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/>
          <a:lstStyle/>
          <a:p>
            <a:pPr marL="0" indent="0" algn="ctr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sz="4000" b="1" dirty="0" smtClean="0"/>
              <a:t>Структура процесу самовдосконалення:</a:t>
            </a:r>
          </a:p>
          <a:p>
            <a:pPr marL="0" indent="0" algn="ctr">
              <a:buNone/>
            </a:pPr>
            <a:endParaRPr lang="uk-UA" sz="3600" b="1" dirty="0" smtClean="0"/>
          </a:p>
          <a:p>
            <a:pPr algn="ctr">
              <a:buFontTx/>
              <a:buChar char="-"/>
            </a:pPr>
            <a:r>
              <a:rPr lang="uk-UA" sz="3200" b="1" dirty="0" smtClean="0"/>
              <a:t>Самоусвідомлення та прийняття рішення здійснювати процес самовдосконалення;</a:t>
            </a:r>
          </a:p>
          <a:p>
            <a:pPr marL="0" indent="0" algn="ctr">
              <a:buNone/>
            </a:pPr>
            <a:endParaRPr lang="uk-UA" sz="3200" b="1" dirty="0" smtClean="0"/>
          </a:p>
          <a:p>
            <a:pPr algn="ctr">
              <a:buFontTx/>
              <a:buChar char="-"/>
            </a:pPr>
            <a:r>
              <a:rPr lang="uk-UA" sz="3200" b="1" dirty="0" smtClean="0"/>
              <a:t>Планування та вироблення програми самовдосконалення;</a:t>
            </a:r>
          </a:p>
          <a:p>
            <a:pPr algn="ctr">
              <a:buFontTx/>
              <a:buChar char="-"/>
            </a:pPr>
            <a:endParaRPr lang="uk-UA" sz="3200" b="1" dirty="0" smtClean="0"/>
          </a:p>
          <a:p>
            <a:pPr algn="ctr">
              <a:buFontTx/>
              <a:buChar char="-"/>
            </a:pPr>
            <a:r>
              <a:rPr lang="uk-UA" sz="3200" b="1" dirty="0" smtClean="0"/>
              <a:t>Безпосередня практична діяльність з реалізації поставлених завдань, пов'язаних із роботою над самим собою;</a:t>
            </a:r>
          </a:p>
          <a:p>
            <a:pPr algn="ctr">
              <a:buFontTx/>
              <a:buChar char="-"/>
            </a:pPr>
            <a:endParaRPr lang="uk-UA" sz="3200" b="1" dirty="0" smtClean="0"/>
          </a:p>
          <a:p>
            <a:pPr algn="ctr">
              <a:buFontTx/>
              <a:buChar char="-"/>
            </a:pPr>
            <a:r>
              <a:rPr lang="uk-UA" sz="3200" b="1" dirty="0" smtClean="0"/>
              <a:t>Самоконтроль та </a:t>
            </a:r>
            <a:r>
              <a:rPr lang="uk-UA" sz="3200" b="1" dirty="0" err="1" smtClean="0"/>
              <a:t>самокорекція</a:t>
            </a:r>
            <a:r>
              <a:rPr lang="uk-UA" sz="3200" b="1" dirty="0" smtClean="0"/>
              <a:t> цієї діяльності.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9282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222375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/>
          <a:lstStyle/>
          <a:p>
            <a:pPr lvl="0"/>
            <a:endParaRPr lang="ru-RU" dirty="0" smtClean="0"/>
          </a:p>
          <a:p>
            <a:pPr marL="0" lvl="0" indent="0" algn="ctr">
              <a:buNone/>
            </a:pPr>
            <a:r>
              <a:rPr lang="uk-UA" sz="3600" b="1" dirty="0" smtClean="0"/>
              <a:t>Методика та техніка самоосвіти</a:t>
            </a:r>
            <a:endParaRPr lang="ru-RU" sz="3600" b="1" dirty="0"/>
          </a:p>
          <a:p>
            <a:pPr marL="0" lvl="0" indent="0">
              <a:buNone/>
            </a:pPr>
            <a:endParaRPr lang="ru-RU" dirty="0"/>
          </a:p>
          <a:p>
            <a:pPr lvl="0"/>
            <a:r>
              <a:rPr lang="ru-RU" dirty="0" err="1" smtClean="0"/>
              <a:t>Вивчити</a:t>
            </a:r>
            <a:r>
              <a:rPr lang="ru-RU" dirty="0"/>
              <a:t>, </a:t>
            </a:r>
            <a:r>
              <a:rPr lang="ru-RU" dirty="0" err="1"/>
              <a:t>опрацювати</a:t>
            </a:r>
            <a:r>
              <a:rPr lang="ru-RU" dirty="0"/>
              <a:t> </a:t>
            </a:r>
            <a:r>
              <a:rPr lang="ru-RU" dirty="0" err="1"/>
              <a:t>необхідну</a:t>
            </a:r>
            <a:r>
              <a:rPr lang="ru-RU" dirty="0"/>
              <a:t> </a:t>
            </a:r>
            <a:r>
              <a:rPr lang="ru-RU" dirty="0" err="1"/>
              <a:t>літературу</a:t>
            </a:r>
            <a:r>
              <a:rPr lang="ru-RU" dirty="0"/>
              <a:t> та </a:t>
            </a:r>
            <a:r>
              <a:rPr lang="ru-RU" dirty="0" err="1"/>
              <a:t>передовий</a:t>
            </a:r>
            <a:r>
              <a:rPr lang="ru-RU" dirty="0"/>
              <a:t> </a:t>
            </a:r>
            <a:r>
              <a:rPr lang="ru-RU" dirty="0" err="1"/>
              <a:t>педагогічний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виокремлювати</a:t>
            </a:r>
            <a:r>
              <a:rPr lang="ru-RU" dirty="0"/>
              <a:t> з </a:t>
            </a:r>
            <a:r>
              <a:rPr lang="ru-RU" dirty="0" err="1"/>
              <a:t>літератури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 smtClean="0"/>
              <a:t>вивчається</a:t>
            </a:r>
            <a:r>
              <a:rPr lang="ru-RU" dirty="0" smtClean="0"/>
              <a:t> </a:t>
            </a:r>
            <a:r>
              <a:rPr lang="ru-RU" dirty="0"/>
              <a:t>та передового </a:t>
            </a:r>
            <a:r>
              <a:rPr lang="ru-RU" dirty="0" err="1"/>
              <a:t>педагогічного</a:t>
            </a:r>
            <a:r>
              <a:rPr lang="ru-RU" dirty="0"/>
              <a:t> </a:t>
            </a:r>
            <a:r>
              <a:rPr lang="ru-RU" dirty="0" err="1"/>
              <a:t>досвіду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актуальні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</a:t>
            </a:r>
            <a:r>
              <a:rPr lang="ru-RU" dirty="0" err="1"/>
              <a:t>факти</a:t>
            </a:r>
            <a:r>
              <a:rPr lang="ru-RU" dirty="0"/>
              <a:t>, </a:t>
            </a:r>
            <a:r>
              <a:rPr lang="ru-RU" dirty="0" err="1"/>
              <a:t>явища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піднімають</a:t>
            </a:r>
            <a:r>
              <a:rPr lang="ru-RU" dirty="0"/>
              <a:t> </a:t>
            </a:r>
            <a:r>
              <a:rPr lang="ru-RU" dirty="0" err="1"/>
              <a:t>теоретичний</a:t>
            </a:r>
            <a:r>
              <a:rPr lang="ru-RU" dirty="0"/>
              <a:t> та </a:t>
            </a:r>
            <a:r>
              <a:rPr lang="ru-RU" dirty="0" err="1"/>
              <a:t>методичний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педагога;</a:t>
            </a:r>
          </a:p>
          <a:p>
            <a:pPr lvl="0"/>
            <a:r>
              <a:rPr lang="ru-RU" dirty="0" err="1"/>
              <a:t>відбирати</a:t>
            </a:r>
            <a:r>
              <a:rPr lang="ru-RU" dirty="0"/>
              <a:t> з </a:t>
            </a:r>
            <a:r>
              <a:rPr lang="ru-RU" dirty="0" err="1"/>
              <a:t>прочитаного</a:t>
            </a:r>
            <a:r>
              <a:rPr lang="ru-RU" dirty="0"/>
              <a:t> та </a:t>
            </a:r>
            <a:r>
              <a:rPr lang="ru-RU" dirty="0" err="1"/>
              <a:t>побаченого</a:t>
            </a:r>
            <a:r>
              <a:rPr lang="ru-RU" dirty="0"/>
              <a:t> педагогом думки та </a:t>
            </a:r>
            <a:r>
              <a:rPr lang="ru-RU" dirty="0" err="1"/>
              <a:t>методичні</a:t>
            </a:r>
            <a:r>
              <a:rPr lang="ru-RU" dirty="0"/>
              <a:t> </a:t>
            </a:r>
            <a:r>
              <a:rPr lang="ru-RU" dirty="0" err="1"/>
              <a:t>знахідки</a:t>
            </a:r>
            <a:r>
              <a:rPr lang="ru-RU" dirty="0"/>
              <a:t> для </a:t>
            </a:r>
            <a:r>
              <a:rPr lang="ru-RU" dirty="0" err="1"/>
              <a:t>апробації</a:t>
            </a:r>
            <a:r>
              <a:rPr lang="ru-RU" dirty="0"/>
              <a:t> у </a:t>
            </a:r>
            <a:r>
              <a:rPr lang="ru-RU" dirty="0" err="1"/>
              <a:t>власній</a:t>
            </a:r>
            <a:r>
              <a:rPr lang="ru-RU" dirty="0"/>
              <a:t> </a:t>
            </a:r>
            <a:r>
              <a:rPr lang="ru-RU" dirty="0" err="1"/>
              <a:t>педагогічній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систематизувати</a:t>
            </a:r>
            <a:r>
              <a:rPr lang="ru-RU" dirty="0"/>
              <a:t> та </a:t>
            </a:r>
            <a:r>
              <a:rPr lang="ru-RU" dirty="0" err="1"/>
              <a:t>розробити</a:t>
            </a:r>
            <a:r>
              <a:rPr lang="ru-RU" dirty="0"/>
              <a:t> </a:t>
            </a:r>
            <a:r>
              <a:rPr lang="ru-RU" dirty="0" err="1"/>
              <a:t>науково-методичні</a:t>
            </a:r>
            <a:r>
              <a:rPr lang="ru-RU" dirty="0"/>
              <a:t> </a:t>
            </a:r>
            <a:r>
              <a:rPr lang="ru-RU" dirty="0" err="1"/>
              <a:t>узагальнення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впроваджувати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психолого-</a:t>
            </a:r>
            <a:r>
              <a:rPr lang="ru-RU" dirty="0" err="1"/>
              <a:t>педагогічної</a:t>
            </a:r>
            <a:r>
              <a:rPr lang="ru-RU" dirty="0"/>
              <a:t> науки та практики у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з </a:t>
            </a:r>
            <a:r>
              <a:rPr lang="ru-RU" dirty="0" err="1"/>
              <a:t>дітьми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011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74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1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4000" dirty="0"/>
              <a:t>...один </a:t>
            </a:r>
            <a:r>
              <a:rPr lang="ru-RU" sz="4000" dirty="0" err="1"/>
              <a:t>із</a:t>
            </a:r>
            <a:r>
              <a:rPr lang="ru-RU" sz="4000" dirty="0"/>
              <a:t> </a:t>
            </a:r>
            <a:r>
              <a:rPr lang="ru-RU" sz="4000" dirty="0" err="1"/>
              <a:t>секретів</a:t>
            </a:r>
            <a:r>
              <a:rPr lang="ru-RU" sz="4000" dirty="0"/>
              <a:t> </a:t>
            </a:r>
            <a:r>
              <a:rPr lang="ru-RU" sz="4000" dirty="0" err="1"/>
              <a:t>педагогічної</a:t>
            </a:r>
            <a:r>
              <a:rPr lang="ru-RU" sz="4000" dirty="0"/>
              <a:t> </a:t>
            </a:r>
            <a:r>
              <a:rPr lang="ru-RU" sz="4000" dirty="0" err="1"/>
              <a:t>творчості</a:t>
            </a:r>
            <a:r>
              <a:rPr lang="ru-RU" sz="4000" dirty="0"/>
              <a:t> й </a:t>
            </a:r>
            <a:r>
              <a:rPr lang="ru-RU" sz="4000" dirty="0" err="1"/>
              <a:t>полягає</a:t>
            </a:r>
            <a:r>
              <a:rPr lang="ru-RU" sz="4000" dirty="0"/>
              <a:t> в тому, </a:t>
            </a:r>
            <a:r>
              <a:rPr lang="ru-RU" sz="4000" dirty="0" err="1"/>
              <a:t>щоб</a:t>
            </a:r>
            <a:r>
              <a:rPr lang="ru-RU" sz="4000" dirty="0"/>
              <a:t> </a:t>
            </a:r>
            <a:r>
              <a:rPr lang="ru-RU" sz="4000" dirty="0" err="1"/>
              <a:t>пробудити</a:t>
            </a:r>
            <a:r>
              <a:rPr lang="ru-RU" sz="4000" dirty="0"/>
              <a:t> в учителя </a:t>
            </a:r>
            <a:r>
              <a:rPr lang="ru-RU" sz="4000" dirty="0" err="1"/>
              <a:t>інтерес</a:t>
            </a:r>
            <a:r>
              <a:rPr lang="ru-RU" sz="4000" dirty="0"/>
              <a:t> до </a:t>
            </a:r>
            <a:r>
              <a:rPr lang="ru-RU" sz="4000" dirty="0" err="1"/>
              <a:t>пошуку</a:t>
            </a:r>
            <a:r>
              <a:rPr lang="ru-RU" sz="4000" dirty="0"/>
              <a:t>, до </a:t>
            </a:r>
            <a:r>
              <a:rPr lang="ru-RU" sz="4000" dirty="0" err="1"/>
              <a:t>аналізу</a:t>
            </a:r>
            <a:r>
              <a:rPr lang="ru-RU" sz="4000" dirty="0"/>
              <a:t> </a:t>
            </a:r>
            <a:r>
              <a:rPr lang="ru-RU" sz="4000" dirty="0" err="1"/>
              <a:t>власної</a:t>
            </a:r>
            <a:r>
              <a:rPr lang="ru-RU" sz="4000" dirty="0"/>
              <a:t> </a:t>
            </a:r>
            <a:r>
              <a:rPr lang="ru-RU" sz="4000" dirty="0" err="1"/>
              <a:t>роботи</a:t>
            </a:r>
            <a:r>
              <a:rPr lang="ru-RU" sz="4000" dirty="0"/>
              <a:t>. </a:t>
            </a:r>
            <a:r>
              <a:rPr lang="ru-RU" sz="4000" dirty="0" err="1"/>
              <a:t>Хто</a:t>
            </a:r>
            <a:r>
              <a:rPr lang="ru-RU" sz="4000" dirty="0"/>
              <a:t> </a:t>
            </a:r>
            <a:r>
              <a:rPr lang="ru-RU" sz="4000" dirty="0" err="1"/>
              <a:t>намагається</a:t>
            </a:r>
            <a:r>
              <a:rPr lang="ru-RU" sz="4000" dirty="0"/>
              <a:t> </a:t>
            </a:r>
            <a:r>
              <a:rPr lang="ru-RU" sz="4000" dirty="0" err="1"/>
              <a:t>розібратися</a:t>
            </a:r>
            <a:r>
              <a:rPr lang="ru-RU" sz="4000" dirty="0"/>
              <a:t> в </a:t>
            </a:r>
            <a:r>
              <a:rPr lang="ru-RU" sz="4000" dirty="0" err="1"/>
              <a:t>хорошому</a:t>
            </a:r>
            <a:r>
              <a:rPr lang="ru-RU" sz="4000" dirty="0"/>
              <a:t> й поганому на </a:t>
            </a:r>
            <a:r>
              <a:rPr lang="ru-RU" sz="4000" dirty="0" err="1"/>
              <a:t>своїх</a:t>
            </a:r>
            <a:r>
              <a:rPr lang="ru-RU" sz="4000" dirty="0"/>
              <a:t> уроках, у </a:t>
            </a:r>
            <a:r>
              <a:rPr lang="ru-RU" sz="4000" dirty="0" err="1"/>
              <a:t>своїх</a:t>
            </a:r>
            <a:r>
              <a:rPr lang="ru-RU" sz="4000" dirty="0"/>
              <a:t> </a:t>
            </a:r>
            <a:r>
              <a:rPr lang="ru-RU" sz="4000" dirty="0" err="1"/>
              <a:t>взаєминах</a:t>
            </a:r>
            <a:r>
              <a:rPr lang="ru-RU" sz="4000" dirty="0"/>
              <a:t> з </a:t>
            </a:r>
            <a:r>
              <a:rPr lang="ru-RU" sz="4000" dirty="0" err="1"/>
              <a:t>вихованцями</a:t>
            </a:r>
            <a:r>
              <a:rPr lang="ru-RU" sz="4000" dirty="0"/>
              <a:t>, той уже </a:t>
            </a:r>
            <a:r>
              <a:rPr lang="ru-RU" sz="4000" dirty="0" err="1"/>
              <a:t>досяг</a:t>
            </a:r>
            <a:r>
              <a:rPr lang="ru-RU" sz="4000" dirty="0"/>
              <a:t> </a:t>
            </a:r>
            <a:r>
              <a:rPr lang="ru-RU" sz="4000" dirty="0" err="1"/>
              <a:t>половини</a:t>
            </a:r>
            <a:r>
              <a:rPr lang="ru-RU" sz="4000" dirty="0"/>
              <a:t> </a:t>
            </a:r>
            <a:r>
              <a:rPr lang="ru-RU" sz="4000" dirty="0" err="1"/>
              <a:t>успіху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                                                            </a:t>
            </a:r>
            <a:r>
              <a:rPr lang="ru-RU" sz="4000" b="1" dirty="0" err="1" smtClean="0"/>
              <a:t>В.О.Сухомлинський</a:t>
            </a:r>
            <a:endParaRPr lang="ru-RU" sz="40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5370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154"/>
            <a:ext cx="12192000" cy="6844846"/>
          </a:xfrm>
          <a:solidFill>
            <a:srgbClr val="9999FF"/>
          </a:solidFill>
        </p:spPr>
        <p:txBody>
          <a:bodyPr/>
          <a:lstStyle/>
          <a:p>
            <a:pPr marL="0" indent="0" algn="ctr">
              <a:buNone/>
            </a:pPr>
            <a:r>
              <a:rPr lang="uk-UA" b="1" dirty="0" smtClean="0"/>
              <a:t>         </a:t>
            </a: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 </a:t>
            </a:r>
            <a:r>
              <a:rPr lang="uk-UA" sz="4000" b="1" dirty="0" smtClean="0"/>
              <a:t>Критерії визначення професійної компетентності керівника гуртка</a:t>
            </a:r>
          </a:p>
          <a:p>
            <a:pPr marL="0" indent="0" algn="ctr">
              <a:buNone/>
            </a:pPr>
            <a:endParaRPr lang="uk-UA" sz="3600" dirty="0" smtClean="0"/>
          </a:p>
          <a:p>
            <a:pPr marL="0" indent="0" algn="ctr">
              <a:buNone/>
            </a:pPr>
            <a:endParaRPr lang="uk-UA" sz="3600" dirty="0"/>
          </a:p>
          <a:p>
            <a:pPr marL="0" indent="0" algn="ctr">
              <a:buNone/>
            </a:pPr>
            <a:r>
              <a:rPr lang="uk-UA" sz="3600" dirty="0" smtClean="0"/>
              <a:t>І. Забезпечення високої ефективності освітнього процесу</a:t>
            </a:r>
          </a:p>
          <a:p>
            <a:pPr marL="0" indent="0" algn="ctr">
              <a:buNone/>
            </a:pPr>
            <a:endParaRPr lang="uk-UA" sz="3600" dirty="0"/>
          </a:p>
          <a:p>
            <a:pPr marL="0" indent="0" algn="ctr">
              <a:buNone/>
            </a:pPr>
            <a:r>
              <a:rPr lang="uk-UA" sz="3600" dirty="0" smtClean="0"/>
              <a:t>ІІ. Виконання функціональних </a:t>
            </a:r>
            <a:r>
              <a:rPr lang="uk-UA" sz="3600" dirty="0" err="1" smtClean="0"/>
              <a:t>обов</a:t>
            </a:r>
            <a:r>
              <a:rPr lang="en-US" sz="3600" dirty="0" smtClean="0"/>
              <a:t>’</a:t>
            </a:r>
            <a:r>
              <a:rPr lang="uk-UA" sz="3600" dirty="0" err="1" smtClean="0"/>
              <a:t>язків</a:t>
            </a:r>
            <a:endParaRPr lang="uk-UA" sz="3600" dirty="0" smtClean="0"/>
          </a:p>
          <a:p>
            <a:pPr marL="0" indent="0" algn="ctr">
              <a:buNone/>
            </a:pPr>
            <a:endParaRPr lang="uk-UA" sz="3600" dirty="0"/>
          </a:p>
          <a:p>
            <a:pPr marL="0" indent="0" algn="ctr">
              <a:buNone/>
            </a:pPr>
            <a:r>
              <a:rPr lang="uk-UA" sz="3600" dirty="0" smtClean="0"/>
              <a:t>ІІІ. Підвищення професійної компетентності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14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4800" dirty="0" smtClean="0"/>
          </a:p>
          <a:p>
            <a:pPr marL="0" indent="0" algn="ctr">
              <a:buNone/>
            </a:pPr>
            <a:endParaRPr lang="uk-UA" sz="4800" dirty="0"/>
          </a:p>
          <a:p>
            <a:pPr marL="0" indent="0" algn="ctr">
              <a:buNone/>
            </a:pPr>
            <a:r>
              <a:rPr lang="uk-UA" sz="4800" dirty="0" smtClean="0"/>
              <a:t>  </a:t>
            </a:r>
            <a:r>
              <a:rPr lang="uk-UA" sz="4800" b="1" dirty="0" smtClean="0"/>
              <a:t>Урок – це дзеркало загальної і педагогічної культури вчителя, мірило його інтелектуального багатства, показник його світогляду і ерудиції</a:t>
            </a:r>
          </a:p>
          <a:p>
            <a:pPr marL="0" indent="0" algn="ctr">
              <a:buNone/>
            </a:pPr>
            <a:endParaRPr lang="uk-UA" sz="4800" b="1" dirty="0" smtClean="0"/>
          </a:p>
          <a:p>
            <a:pPr marL="0" indent="0" algn="r">
              <a:buNone/>
            </a:pPr>
            <a:endParaRPr lang="uk-UA" sz="4800" dirty="0" smtClean="0"/>
          </a:p>
          <a:p>
            <a:pPr marL="0" indent="0" algn="r">
              <a:buNone/>
            </a:pPr>
            <a:r>
              <a:rPr lang="uk-UA" sz="4800" dirty="0" err="1" smtClean="0"/>
              <a:t>В.Сухомлинський</a:t>
            </a:r>
            <a:endParaRPr lang="uk-UA" sz="4800" dirty="0" smtClean="0"/>
          </a:p>
          <a:p>
            <a:pPr marL="0" indent="0" algn="r">
              <a:buNone/>
            </a:pPr>
            <a:endParaRPr lang="uk-UA" sz="4800" dirty="0"/>
          </a:p>
          <a:p>
            <a:pPr marL="0" indent="0" algn="r">
              <a:buNone/>
            </a:pP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640021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325563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3643" y="13153"/>
            <a:ext cx="10515600" cy="6306003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6600" dirty="0" smtClean="0"/>
          </a:p>
          <a:p>
            <a:pPr marL="0" indent="0" algn="ctr">
              <a:buNone/>
            </a:pPr>
            <a:endParaRPr lang="uk-UA" sz="6600" dirty="0"/>
          </a:p>
          <a:p>
            <a:pPr marL="0" indent="0" algn="ctr">
              <a:buNone/>
            </a:pPr>
            <a:r>
              <a:rPr lang="uk-UA" sz="7200" dirty="0" smtClean="0"/>
              <a:t>Дякую за увагу!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9635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108075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>
            <a:normAutofit/>
          </a:bodyPr>
          <a:lstStyle/>
          <a:p>
            <a:pPr fontAlgn="base"/>
            <a:r>
              <a:rPr lang="uk-UA" b="1" i="1" dirty="0" smtClean="0"/>
              <a:t>Формальна освіта</a:t>
            </a:r>
            <a:r>
              <a:rPr lang="en-US" i="1" dirty="0" smtClean="0"/>
              <a:t> </a:t>
            </a:r>
            <a:r>
              <a:rPr lang="uk-UA" i="1" dirty="0" smtClean="0"/>
              <a:t>– це освіта, яка здобувається відповідно до освітніх ліцензованих програм закладів післядипломної освіти і передбачає досягнення здобувачами освіти заздалегідь визначених результатів навчання. Вона розширює й доповнює знання з фаху, методики викладання предмету, психології, які отримав педагог, здобуваючи вищу освіту.</a:t>
            </a:r>
          </a:p>
          <a:p>
            <a:pPr marL="0" indent="0" fontAlgn="base">
              <a:buNone/>
            </a:pPr>
            <a:endParaRPr lang="ru-RU" dirty="0" smtClean="0"/>
          </a:p>
          <a:p>
            <a:pPr fontAlgn="base"/>
            <a:r>
              <a:rPr lang="uk-UA" b="1" i="1" dirty="0" smtClean="0"/>
              <a:t>Форми формальної освіти</a:t>
            </a:r>
            <a:r>
              <a:rPr lang="uk-UA" i="1" dirty="0" smtClean="0"/>
              <a:t>: очна (курси підвищення кваліфікації, семінари, творчі групи, тренінги тощо), дистанційна (дистанційні курси, </a:t>
            </a:r>
            <a:r>
              <a:rPr lang="uk-UA" i="1" dirty="0" err="1" smtClean="0"/>
              <a:t>онлайнові</a:t>
            </a:r>
            <a:r>
              <a:rPr lang="uk-UA" i="1" dirty="0" smtClean="0"/>
              <a:t> конференції, </a:t>
            </a:r>
            <a:r>
              <a:rPr lang="uk-UA" i="1" dirty="0" err="1" smtClean="0"/>
              <a:t>вебінари</a:t>
            </a:r>
            <a:r>
              <a:rPr lang="uk-UA" i="1" dirty="0" smtClean="0"/>
              <a:t> тощо), очно-дистанційна (поєднання очної та дистанційної форм навчання – очно-дистанційні курси).</a:t>
            </a:r>
            <a:endParaRPr lang="ru-RU" dirty="0" smtClean="0"/>
          </a:p>
          <a:p>
            <a:pPr fontAlgn="base"/>
            <a:r>
              <a:rPr lang="ru-RU" b="1" i="1" dirty="0" smtClean="0"/>
              <a:t>Де </a:t>
            </a:r>
            <a:r>
              <a:rPr lang="ru-RU" b="1" i="1" dirty="0" err="1" smtClean="0"/>
              <a:t>здобути</a:t>
            </a:r>
            <a:r>
              <a:rPr lang="ru-RU" i="1" dirty="0" smtClean="0"/>
              <a:t>: </a:t>
            </a:r>
            <a:r>
              <a:rPr lang="ru-RU" i="1" dirty="0" err="1" smtClean="0"/>
              <a:t>заклади</a:t>
            </a:r>
            <a:r>
              <a:rPr lang="ru-RU" i="1" dirty="0" smtClean="0"/>
              <a:t> </a:t>
            </a:r>
            <a:r>
              <a:rPr lang="ru-RU" i="1" dirty="0" err="1" smtClean="0"/>
              <a:t>післядипломної</a:t>
            </a:r>
            <a:r>
              <a:rPr lang="ru-RU" i="1" dirty="0" smtClean="0"/>
              <a:t> </a:t>
            </a:r>
            <a:r>
              <a:rPr lang="ru-RU" i="1" dirty="0" err="1" smtClean="0"/>
              <a:t>освіти</a:t>
            </a:r>
            <a:r>
              <a:rPr lang="ru-RU" i="1" dirty="0" smtClean="0"/>
              <a:t> (</a:t>
            </a:r>
            <a:r>
              <a:rPr lang="ru-RU" i="1" dirty="0" err="1" smtClean="0"/>
              <a:t>переважно</a:t>
            </a:r>
            <a:r>
              <a:rPr lang="ru-RU" i="1" dirty="0" smtClean="0"/>
              <a:t> </a:t>
            </a:r>
            <a:r>
              <a:rPr lang="ru-RU" i="1" dirty="0" err="1" smtClean="0"/>
              <a:t>відповідно</a:t>
            </a:r>
            <a:r>
              <a:rPr lang="ru-RU" i="1" dirty="0" smtClean="0"/>
              <a:t> до </a:t>
            </a:r>
            <a:r>
              <a:rPr lang="ru-RU" i="1" dirty="0" err="1" smtClean="0"/>
              <a:t>місця</a:t>
            </a:r>
            <a:r>
              <a:rPr lang="ru-RU" i="1" dirty="0" smtClean="0"/>
              <a:t> </a:t>
            </a:r>
            <a:r>
              <a:rPr lang="ru-RU" i="1" dirty="0" err="1" smtClean="0"/>
              <a:t>проживання</a:t>
            </a:r>
            <a:r>
              <a:rPr lang="ru-RU" i="1" dirty="0" smtClean="0"/>
              <a:t>).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64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859518"/>
            <a:ext cx="10515600" cy="132556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3630" y="0"/>
            <a:ext cx="12195630" cy="6857999"/>
          </a:xfrm>
          <a:solidFill>
            <a:srgbClr val="9999FF"/>
          </a:solidFill>
        </p:spPr>
        <p:txBody>
          <a:bodyPr/>
          <a:lstStyle/>
          <a:p>
            <a:pPr fontAlgn="base"/>
            <a:endParaRPr lang="ru-RU" b="1" i="1" dirty="0" smtClean="0"/>
          </a:p>
          <a:p>
            <a:pPr fontAlgn="base"/>
            <a:endParaRPr lang="ru-RU" b="1" i="1" dirty="0"/>
          </a:p>
          <a:p>
            <a:pPr fontAlgn="base"/>
            <a:r>
              <a:rPr lang="ru-RU" b="1" i="1" dirty="0" smtClean="0"/>
              <a:t>Неформальна </a:t>
            </a:r>
            <a:r>
              <a:rPr lang="ru-RU" b="1" i="1" dirty="0" err="1"/>
              <a:t>освіта</a:t>
            </a:r>
            <a:r>
              <a:rPr lang="en-US" i="1" dirty="0"/>
              <a:t> </a:t>
            </a:r>
            <a:r>
              <a:rPr lang="ru-RU" i="1" dirty="0"/>
              <a:t>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освіта</a:t>
            </a:r>
            <a:r>
              <a:rPr lang="ru-RU" i="1" dirty="0"/>
              <a:t>, яка </a:t>
            </a:r>
            <a:r>
              <a:rPr lang="ru-RU" i="1" dirty="0" err="1"/>
              <a:t>здобувається</a:t>
            </a:r>
            <a:r>
              <a:rPr lang="ru-RU" i="1" dirty="0"/>
              <a:t>, як правило, за </a:t>
            </a:r>
            <a:r>
              <a:rPr lang="ru-RU" i="1" dirty="0" err="1"/>
              <a:t>освітніми</a:t>
            </a:r>
            <a:r>
              <a:rPr lang="ru-RU" i="1" dirty="0"/>
              <a:t> </a:t>
            </a:r>
            <a:r>
              <a:rPr lang="ru-RU" i="1" dirty="0" err="1"/>
              <a:t>програмами</a:t>
            </a:r>
            <a:r>
              <a:rPr lang="ru-RU" i="1" dirty="0"/>
              <a:t> та не </a:t>
            </a:r>
            <a:r>
              <a:rPr lang="ru-RU" i="1" dirty="0" err="1"/>
              <a:t>передбачає</a:t>
            </a:r>
            <a:r>
              <a:rPr lang="ru-RU" i="1" dirty="0"/>
              <a:t> </a:t>
            </a:r>
            <a:r>
              <a:rPr lang="ru-RU" i="1" dirty="0" err="1"/>
              <a:t>присудження</a:t>
            </a:r>
            <a:r>
              <a:rPr lang="ru-RU" i="1" dirty="0"/>
              <a:t> </a:t>
            </a:r>
            <a:r>
              <a:rPr lang="ru-RU" i="1" dirty="0" err="1"/>
              <a:t>визнаних</a:t>
            </a:r>
            <a:r>
              <a:rPr lang="ru-RU" i="1" dirty="0"/>
              <a:t> державою </a:t>
            </a:r>
            <a:r>
              <a:rPr lang="ru-RU" i="1" dirty="0" err="1"/>
              <a:t>освітніх</a:t>
            </a:r>
            <a:r>
              <a:rPr lang="ru-RU" i="1" dirty="0"/>
              <a:t> </a:t>
            </a:r>
            <a:r>
              <a:rPr lang="ru-RU" i="1" dirty="0" err="1"/>
              <a:t>кваліфікацій</a:t>
            </a:r>
            <a:r>
              <a:rPr lang="ru-RU" i="1" dirty="0"/>
              <a:t> за </a:t>
            </a:r>
            <a:r>
              <a:rPr lang="ru-RU" i="1" dirty="0" err="1"/>
              <a:t>рівнями</a:t>
            </a:r>
            <a:r>
              <a:rPr lang="ru-RU" i="1" dirty="0"/>
              <a:t> </a:t>
            </a:r>
            <a:r>
              <a:rPr lang="ru-RU" i="1" dirty="0" err="1"/>
              <a:t>освіти</a:t>
            </a:r>
            <a:r>
              <a:rPr lang="ru-RU" i="1" dirty="0"/>
              <a:t>, але </a:t>
            </a:r>
            <a:r>
              <a:rPr lang="ru-RU" i="1" dirty="0" err="1"/>
              <a:t>може</a:t>
            </a:r>
            <a:r>
              <a:rPr lang="ru-RU" i="1" dirty="0"/>
              <a:t> </a:t>
            </a:r>
            <a:r>
              <a:rPr lang="ru-RU" i="1" dirty="0" err="1"/>
              <a:t>завершуватися</a:t>
            </a:r>
            <a:r>
              <a:rPr lang="ru-RU" i="1" dirty="0"/>
              <a:t> </a:t>
            </a:r>
            <a:r>
              <a:rPr lang="ru-RU" i="1" dirty="0" err="1"/>
              <a:t>присвоєнням</a:t>
            </a:r>
            <a:r>
              <a:rPr lang="ru-RU" i="1" dirty="0"/>
              <a:t> </a:t>
            </a:r>
            <a:r>
              <a:rPr lang="ru-RU" i="1" dirty="0" err="1"/>
              <a:t>професійних</a:t>
            </a:r>
            <a:r>
              <a:rPr lang="ru-RU" i="1" dirty="0"/>
              <a:t> та/</a:t>
            </a:r>
            <a:r>
              <a:rPr lang="ru-RU" i="1" dirty="0" err="1"/>
              <a:t>або</a:t>
            </a:r>
            <a:r>
              <a:rPr lang="ru-RU" i="1" dirty="0"/>
              <a:t> </a:t>
            </a:r>
            <a:r>
              <a:rPr lang="ru-RU" i="1" dirty="0" err="1"/>
              <a:t>присудженням</a:t>
            </a:r>
            <a:r>
              <a:rPr lang="ru-RU" i="1" dirty="0"/>
              <a:t> </a:t>
            </a:r>
            <a:r>
              <a:rPr lang="ru-RU" i="1" dirty="0" err="1"/>
              <a:t>часткових</a:t>
            </a:r>
            <a:r>
              <a:rPr lang="ru-RU" i="1" dirty="0"/>
              <a:t> </a:t>
            </a:r>
            <a:r>
              <a:rPr lang="ru-RU" i="1" dirty="0" err="1"/>
              <a:t>освітніх</a:t>
            </a:r>
            <a:r>
              <a:rPr lang="ru-RU" i="1" dirty="0"/>
              <a:t> </a:t>
            </a:r>
            <a:r>
              <a:rPr lang="ru-RU" i="1" dirty="0" err="1"/>
              <a:t>кваліфікацій</a:t>
            </a:r>
            <a:r>
              <a:rPr lang="ru-RU" i="1" dirty="0"/>
              <a:t>. Вона </a:t>
            </a:r>
            <a:r>
              <a:rPr lang="ru-RU" i="1" dirty="0" err="1"/>
              <a:t>допомагає</a:t>
            </a:r>
            <a:r>
              <a:rPr lang="ru-RU" i="1" dirty="0"/>
              <a:t> </a:t>
            </a:r>
            <a:r>
              <a:rPr lang="ru-RU" i="1" dirty="0" err="1"/>
              <a:t>швидко</a:t>
            </a:r>
            <a:r>
              <a:rPr lang="ru-RU" i="1" dirty="0"/>
              <a:t> і </a:t>
            </a:r>
            <a:r>
              <a:rPr lang="ru-RU" i="1" dirty="0" err="1"/>
              <a:t>вчасно</a:t>
            </a:r>
            <a:r>
              <a:rPr lang="ru-RU" i="1" dirty="0"/>
              <a:t> </a:t>
            </a:r>
            <a:r>
              <a:rPr lang="ru-RU" i="1" dirty="0" err="1"/>
              <a:t>отримати</a:t>
            </a:r>
            <a:r>
              <a:rPr lang="ru-RU" i="1" dirty="0"/>
              <a:t> </a:t>
            </a:r>
            <a:r>
              <a:rPr lang="ru-RU" i="1" dirty="0" err="1"/>
              <a:t>необхідні</a:t>
            </a:r>
            <a:r>
              <a:rPr lang="ru-RU" i="1" dirty="0"/>
              <a:t> </a:t>
            </a:r>
            <a:r>
              <a:rPr lang="ru-RU" i="1" dirty="0" err="1"/>
              <a:t>знання</a:t>
            </a:r>
            <a:r>
              <a:rPr lang="ru-RU" i="1" dirty="0"/>
              <a:t> </a:t>
            </a:r>
            <a:r>
              <a:rPr lang="ru-RU" i="1" dirty="0" err="1"/>
              <a:t>відповідно</a:t>
            </a:r>
            <a:r>
              <a:rPr lang="ru-RU" i="1" dirty="0"/>
              <a:t> до потреб тут і зараз.</a:t>
            </a:r>
            <a:endParaRPr lang="ru-RU" dirty="0"/>
          </a:p>
          <a:p>
            <a:pPr fontAlgn="base"/>
            <a:r>
              <a:rPr lang="ru-RU" b="1" i="1" dirty="0" err="1"/>
              <a:t>Форми</a:t>
            </a:r>
            <a:r>
              <a:rPr lang="ru-RU" b="1" i="1" dirty="0"/>
              <a:t> </a:t>
            </a:r>
            <a:r>
              <a:rPr lang="ru-RU" b="1" i="1" dirty="0" err="1"/>
              <a:t>неформальної</a:t>
            </a:r>
            <a:r>
              <a:rPr lang="ru-RU" b="1" i="1" dirty="0"/>
              <a:t> </a:t>
            </a:r>
            <a:r>
              <a:rPr lang="ru-RU" b="1" i="1" dirty="0" err="1"/>
              <a:t>освіти</a:t>
            </a:r>
            <a:r>
              <a:rPr lang="ru-RU" i="1" dirty="0"/>
              <a:t>: </a:t>
            </a:r>
            <a:r>
              <a:rPr lang="ru-RU" i="1" dirty="0" err="1"/>
              <a:t>очна</a:t>
            </a:r>
            <a:r>
              <a:rPr lang="ru-RU" i="1" dirty="0"/>
              <a:t> (</a:t>
            </a:r>
            <a:r>
              <a:rPr lang="ru-RU" i="1" dirty="0" err="1"/>
              <a:t>тренінги</a:t>
            </a:r>
            <a:r>
              <a:rPr lang="ru-RU" i="1" dirty="0"/>
              <a:t>, </a:t>
            </a:r>
            <a:r>
              <a:rPr lang="ru-RU" i="1" dirty="0" err="1"/>
              <a:t>майстер-класи</a:t>
            </a:r>
            <a:r>
              <a:rPr lang="ru-RU" i="1" dirty="0"/>
              <a:t>, </a:t>
            </a:r>
            <a:r>
              <a:rPr lang="ru-RU" i="1" dirty="0" err="1"/>
              <a:t>семінари</a:t>
            </a:r>
            <a:r>
              <a:rPr lang="ru-RU" i="1" dirty="0"/>
              <a:t>, </a:t>
            </a:r>
            <a:r>
              <a:rPr lang="ru-RU" i="1" dirty="0" err="1"/>
              <a:t>майстерні</a:t>
            </a:r>
            <a:r>
              <a:rPr lang="ru-RU" i="1" dirty="0"/>
              <a:t> </a:t>
            </a:r>
            <a:r>
              <a:rPr lang="ru-RU" i="1" dirty="0" err="1"/>
              <a:t>тощо</a:t>
            </a:r>
            <a:r>
              <a:rPr lang="ru-RU" i="1" dirty="0"/>
              <a:t>), </a:t>
            </a:r>
            <a:r>
              <a:rPr lang="ru-RU" i="1" dirty="0" err="1"/>
              <a:t>дистанційна</a:t>
            </a:r>
            <a:r>
              <a:rPr lang="ru-RU" i="1" dirty="0"/>
              <a:t> (</a:t>
            </a:r>
            <a:r>
              <a:rPr lang="ru-RU" i="1" dirty="0" err="1"/>
              <a:t>дистанційні</a:t>
            </a:r>
            <a:r>
              <a:rPr lang="ru-RU" i="1" dirty="0"/>
              <a:t> </a:t>
            </a:r>
            <a:r>
              <a:rPr lang="ru-RU" i="1" dirty="0" err="1"/>
              <a:t>курси</a:t>
            </a:r>
            <a:r>
              <a:rPr lang="ru-RU" i="1" dirty="0"/>
              <a:t>, </a:t>
            </a:r>
            <a:r>
              <a:rPr lang="ru-RU" i="1" dirty="0" err="1"/>
              <a:t>вебінари</a:t>
            </a:r>
            <a:r>
              <a:rPr lang="ru-RU" i="1" dirty="0"/>
              <a:t>).</a:t>
            </a:r>
            <a:endParaRPr lang="ru-RU" dirty="0"/>
          </a:p>
          <a:p>
            <a:pPr fontAlgn="base"/>
            <a:r>
              <a:rPr lang="ru-RU" b="1" i="1" dirty="0"/>
              <a:t>Де </a:t>
            </a:r>
            <a:r>
              <a:rPr lang="ru-RU" b="1" i="1" dirty="0" err="1"/>
              <a:t>здобути</a:t>
            </a:r>
            <a:r>
              <a:rPr lang="ru-RU" i="1" dirty="0"/>
              <a:t>: </a:t>
            </a:r>
            <a:r>
              <a:rPr lang="ru-RU" i="1" dirty="0" err="1"/>
              <a:t>неурядові</a:t>
            </a:r>
            <a:r>
              <a:rPr lang="ru-RU" i="1" dirty="0"/>
              <a:t> установи, </a:t>
            </a:r>
            <a:r>
              <a:rPr lang="ru-RU" i="1" dirty="0" err="1"/>
              <a:t>приватні</a:t>
            </a:r>
            <a:r>
              <a:rPr lang="ru-RU" i="1" dirty="0"/>
              <a:t> особи, </a:t>
            </a:r>
            <a:r>
              <a:rPr lang="ru-RU" i="1" dirty="0" err="1"/>
              <a:t>платформи</a:t>
            </a:r>
            <a:r>
              <a:rPr lang="ru-RU" i="1" dirty="0"/>
              <a:t> </a:t>
            </a:r>
            <a:r>
              <a:rPr lang="ru-RU" i="1" dirty="0" err="1"/>
              <a:t>дистанційного</a:t>
            </a:r>
            <a:r>
              <a:rPr lang="ru-RU" i="1" dirty="0"/>
              <a:t> </a:t>
            </a:r>
            <a:r>
              <a:rPr lang="ru-RU" i="1" dirty="0" err="1"/>
              <a:t>навчання</a:t>
            </a:r>
            <a:r>
              <a:rPr lang="ru-RU" i="1" dirty="0"/>
              <a:t>.</a:t>
            </a:r>
            <a:endParaRPr lang="ru-RU" dirty="0"/>
          </a:p>
          <a:p>
            <a:endParaRPr lang="uk-UA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596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859518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uk-UA" b="1" i="1" dirty="0" smtClean="0"/>
          </a:p>
          <a:p>
            <a:pPr marL="0" indent="0" fontAlgn="base">
              <a:buNone/>
            </a:pPr>
            <a:endParaRPr lang="ru-RU" b="1" i="1" dirty="0" smtClean="0"/>
          </a:p>
          <a:p>
            <a:pPr fontAlgn="base"/>
            <a:r>
              <a:rPr lang="ru-RU" b="1" i="1" dirty="0" err="1" smtClean="0"/>
              <a:t>Інформальна</a:t>
            </a:r>
            <a:r>
              <a:rPr lang="ru-RU" b="1" i="1" dirty="0" smtClean="0"/>
              <a:t> </a:t>
            </a:r>
            <a:r>
              <a:rPr lang="ru-RU" b="1" i="1" dirty="0" err="1"/>
              <a:t>освіта</a:t>
            </a:r>
            <a:r>
              <a:rPr lang="en-US" i="1" dirty="0"/>
              <a:t> </a:t>
            </a:r>
            <a:r>
              <a:rPr lang="ru-RU" i="1" dirty="0"/>
              <a:t>(</a:t>
            </a:r>
            <a:r>
              <a:rPr lang="ru-RU" i="1" dirty="0" err="1"/>
              <a:t>самоосвіта</a:t>
            </a:r>
            <a:r>
              <a:rPr lang="ru-RU" i="1" dirty="0"/>
              <a:t>) – </a:t>
            </a:r>
            <a:r>
              <a:rPr lang="ru-RU" i="1" dirty="0" err="1"/>
              <a:t>це</a:t>
            </a:r>
            <a:r>
              <a:rPr lang="ru-RU" i="1" dirty="0"/>
              <a:t> </a:t>
            </a:r>
            <a:r>
              <a:rPr lang="ru-RU" i="1" dirty="0" err="1"/>
              <a:t>навчальна</a:t>
            </a:r>
            <a:r>
              <a:rPr lang="ru-RU" i="1" dirty="0"/>
              <a:t> </a:t>
            </a:r>
            <a:r>
              <a:rPr lang="ru-RU" i="1" dirty="0" err="1"/>
              <a:t>діяльність</a:t>
            </a:r>
            <a:r>
              <a:rPr lang="ru-RU" i="1" dirty="0"/>
              <a:t> не </a:t>
            </a:r>
            <a:r>
              <a:rPr lang="ru-RU" i="1" dirty="0" err="1"/>
              <a:t>обов’язково</a:t>
            </a:r>
            <a:r>
              <a:rPr lang="ru-RU" i="1" dirty="0"/>
              <a:t> </a:t>
            </a:r>
            <a:r>
              <a:rPr lang="ru-RU" i="1" dirty="0" err="1"/>
              <a:t>цілеспрямована</a:t>
            </a:r>
            <a:r>
              <a:rPr lang="ru-RU" i="1" dirty="0"/>
              <a:t> та </a:t>
            </a:r>
            <a:r>
              <a:rPr lang="ru-RU" i="1" dirty="0" err="1"/>
              <a:t>структурована</a:t>
            </a:r>
            <a:r>
              <a:rPr lang="ru-RU" i="1" dirty="0"/>
              <a:t>, не </a:t>
            </a:r>
            <a:r>
              <a:rPr lang="ru-RU" i="1" dirty="0" err="1"/>
              <a:t>фіксується</a:t>
            </a:r>
            <a:r>
              <a:rPr lang="ru-RU" i="1" dirty="0"/>
              <a:t> документально, але </a:t>
            </a:r>
            <a:r>
              <a:rPr lang="ru-RU" i="1" dirty="0" err="1"/>
              <a:t>сприяє</a:t>
            </a:r>
            <a:r>
              <a:rPr lang="ru-RU" i="1" dirty="0"/>
              <a:t> </a:t>
            </a:r>
            <a:r>
              <a:rPr lang="ru-RU" i="1" dirty="0" err="1"/>
              <a:t>розширенню</a:t>
            </a:r>
            <a:r>
              <a:rPr lang="ru-RU" i="1" dirty="0"/>
              <a:t> </a:t>
            </a:r>
            <a:r>
              <a:rPr lang="ru-RU" i="1" dirty="0" err="1"/>
              <a:t>професійних</a:t>
            </a:r>
            <a:r>
              <a:rPr lang="ru-RU" i="1" dirty="0"/>
              <a:t> </a:t>
            </a:r>
            <a:r>
              <a:rPr lang="ru-RU" i="1" dirty="0" err="1"/>
              <a:t>знань</a:t>
            </a:r>
            <a:r>
              <a:rPr lang="ru-RU" i="1" dirty="0"/>
              <a:t> та </a:t>
            </a:r>
            <a:r>
              <a:rPr lang="ru-RU" i="1" dirty="0" err="1"/>
              <a:t>умінь</a:t>
            </a:r>
            <a:r>
              <a:rPr lang="ru-RU" i="1" dirty="0"/>
              <a:t> і є </a:t>
            </a:r>
            <a:r>
              <a:rPr lang="ru-RU" i="1" dirty="0" err="1"/>
              <a:t>однією</a:t>
            </a:r>
            <a:r>
              <a:rPr lang="ru-RU" i="1" dirty="0"/>
              <a:t> з </a:t>
            </a:r>
            <a:r>
              <a:rPr lang="ru-RU" i="1" dirty="0" err="1"/>
              <a:t>ключових</a:t>
            </a:r>
            <a:r>
              <a:rPr lang="ru-RU" i="1" dirty="0"/>
              <a:t> компетентностей </a:t>
            </a:r>
            <a:r>
              <a:rPr lang="ru-RU" i="1" dirty="0" err="1"/>
              <a:t>особистості</a:t>
            </a:r>
            <a:r>
              <a:rPr lang="ru-RU" i="1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b="1" i="1" dirty="0" err="1"/>
              <a:t>Форми</a:t>
            </a:r>
            <a:r>
              <a:rPr lang="ru-RU" b="1" i="1" dirty="0"/>
              <a:t> </a:t>
            </a:r>
            <a:r>
              <a:rPr lang="ru-RU" b="1" i="1" dirty="0" err="1"/>
              <a:t>інформальної</a:t>
            </a:r>
            <a:r>
              <a:rPr lang="ru-RU" b="1" i="1" dirty="0"/>
              <a:t> </a:t>
            </a:r>
            <a:r>
              <a:rPr lang="ru-RU" b="1" i="1" dirty="0" err="1"/>
              <a:t>освіти</a:t>
            </a:r>
            <a:r>
              <a:rPr lang="ru-RU" i="1" dirty="0"/>
              <a:t>: </a:t>
            </a:r>
            <a:r>
              <a:rPr lang="ru-RU" i="1" dirty="0" err="1"/>
              <a:t>одноразові</a:t>
            </a:r>
            <a:r>
              <a:rPr lang="ru-RU" i="1" dirty="0"/>
              <a:t> </a:t>
            </a:r>
            <a:r>
              <a:rPr lang="ru-RU" i="1" dirty="0" err="1"/>
              <a:t>лекції</a:t>
            </a:r>
            <a:r>
              <a:rPr lang="ru-RU" i="1" dirty="0"/>
              <a:t>, </a:t>
            </a:r>
            <a:r>
              <a:rPr lang="ru-RU" i="1" dirty="0" err="1"/>
              <a:t>відеоуроки</a:t>
            </a:r>
            <a:r>
              <a:rPr lang="ru-RU" i="1" dirty="0"/>
              <a:t>, </a:t>
            </a:r>
            <a:r>
              <a:rPr lang="ru-RU" i="1" dirty="0" err="1"/>
              <a:t>медіа-консультації</a:t>
            </a:r>
            <a:r>
              <a:rPr lang="ru-RU" i="1" dirty="0"/>
              <a:t>, </a:t>
            </a:r>
            <a:r>
              <a:rPr lang="ru-RU" i="1" dirty="0" err="1"/>
              <a:t>спілкування</a:t>
            </a:r>
            <a:r>
              <a:rPr lang="ru-RU" i="1" dirty="0"/>
              <a:t> у </a:t>
            </a:r>
            <a:r>
              <a:rPr lang="ru-RU" i="1" dirty="0" err="1"/>
              <a:t>сім’ї</a:t>
            </a:r>
            <a:r>
              <a:rPr lang="ru-RU" i="1" dirty="0"/>
              <a:t>, з </a:t>
            </a:r>
            <a:r>
              <a:rPr lang="ru-RU" i="1" dirty="0" err="1"/>
              <a:t>колегами</a:t>
            </a:r>
            <a:r>
              <a:rPr lang="ru-RU" i="1" dirty="0"/>
              <a:t>, </a:t>
            </a:r>
            <a:r>
              <a:rPr lang="ru-RU" i="1" dirty="0" err="1"/>
              <a:t>читання</a:t>
            </a:r>
            <a:r>
              <a:rPr lang="ru-RU" i="1" dirty="0"/>
              <a:t> </a:t>
            </a:r>
            <a:r>
              <a:rPr lang="ru-RU" i="1" dirty="0" err="1"/>
              <a:t>спеціалізованих</a:t>
            </a:r>
            <a:r>
              <a:rPr lang="ru-RU" i="1" dirty="0"/>
              <a:t> </a:t>
            </a:r>
            <a:r>
              <a:rPr lang="ru-RU" i="1" dirty="0" err="1"/>
              <a:t>журналів</a:t>
            </a:r>
            <a:r>
              <a:rPr lang="ru-RU" i="1" dirty="0"/>
              <a:t>, </a:t>
            </a:r>
            <a:r>
              <a:rPr lang="ru-RU" i="1" dirty="0" err="1"/>
              <a:t>телебачення</a:t>
            </a:r>
            <a:r>
              <a:rPr lang="ru-RU" i="1" dirty="0"/>
              <a:t>, </a:t>
            </a:r>
            <a:r>
              <a:rPr lang="ru-RU" i="1" dirty="0" err="1"/>
              <a:t>відео</a:t>
            </a:r>
            <a:r>
              <a:rPr lang="ru-RU" i="1" dirty="0"/>
              <a:t>, </a:t>
            </a:r>
            <a:r>
              <a:rPr lang="ru-RU" i="1" dirty="0" err="1"/>
              <a:t>незаплановані</a:t>
            </a:r>
            <a:r>
              <a:rPr lang="ru-RU" i="1" dirty="0"/>
              <a:t> </a:t>
            </a:r>
            <a:r>
              <a:rPr lang="ru-RU" i="1" dirty="0" err="1"/>
              <a:t>випадкові</a:t>
            </a:r>
            <a:r>
              <a:rPr lang="ru-RU" i="1" dirty="0"/>
              <a:t> </a:t>
            </a:r>
            <a:r>
              <a:rPr lang="ru-RU" i="1" dirty="0" err="1"/>
              <a:t>бесіди</a:t>
            </a:r>
            <a:r>
              <a:rPr lang="ru-RU" i="1" dirty="0" smtClean="0"/>
              <a:t>.</a:t>
            </a:r>
          </a:p>
          <a:p>
            <a:pPr marL="0" indent="0" fontAlgn="base">
              <a:buNone/>
            </a:pPr>
            <a:endParaRPr lang="ru-RU" dirty="0"/>
          </a:p>
          <a:p>
            <a:pPr fontAlgn="base"/>
            <a:r>
              <a:rPr lang="ru-RU" b="1" i="1" dirty="0"/>
              <a:t>Де </a:t>
            </a:r>
            <a:r>
              <a:rPr lang="ru-RU" b="1" i="1" dirty="0" err="1"/>
              <a:t>здобути</a:t>
            </a:r>
            <a:r>
              <a:rPr lang="ru-RU" i="1" dirty="0"/>
              <a:t>: будь-де.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2008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/>
          <a:lstStyle/>
          <a:p>
            <a:pPr algn="ctr"/>
            <a:r>
              <a:rPr lang="uk-UA" sz="4800" b="1" dirty="0" smtClean="0"/>
              <a:t>Модель сучасного педагога:</a:t>
            </a:r>
            <a:br>
              <a:rPr lang="uk-UA" sz="4800" b="1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- застосування нових освітянських ідей</a:t>
            </a:r>
            <a:br>
              <a:rPr lang="uk-UA" dirty="0" smtClean="0"/>
            </a:br>
            <a:r>
              <a:rPr lang="uk-UA" dirty="0" smtClean="0"/>
              <a:t>- здатність постійно навчатися</a:t>
            </a:r>
            <a:br>
              <a:rPr lang="uk-UA" dirty="0" smtClean="0"/>
            </a:br>
            <a:r>
              <a:rPr lang="uk-UA" dirty="0" smtClean="0"/>
              <a:t>- постійний творчий пошук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5928" y="6332311"/>
            <a:ext cx="10515600" cy="435133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80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1104446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14" y="0"/>
            <a:ext cx="12190185" cy="6858000"/>
          </a:xfrm>
          <a:solidFill>
            <a:srgbClr val="9999FF"/>
          </a:solidFill>
        </p:spPr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endParaRPr lang="ru-RU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ru-RU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4000" b="1" dirty="0" err="1" smtClean="0"/>
              <a:t>Професійна</a:t>
            </a:r>
            <a:r>
              <a:rPr lang="ru-RU" sz="4000" b="1" dirty="0" smtClean="0"/>
              <a:t> </a:t>
            </a:r>
            <a:r>
              <a:rPr lang="ru-RU" sz="4000" b="1" dirty="0" err="1"/>
              <a:t>самоосвіта</a:t>
            </a:r>
            <a:r>
              <a:rPr lang="ru-RU" sz="4000" b="1" dirty="0"/>
              <a:t> педагога </a:t>
            </a:r>
            <a:r>
              <a:rPr lang="ru-RU" dirty="0"/>
              <a:t>– </a:t>
            </a:r>
            <a:r>
              <a:rPr lang="ru-RU" sz="3200" dirty="0" err="1"/>
              <a:t>свідома</a:t>
            </a:r>
            <a:r>
              <a:rPr lang="ru-RU" sz="3200" dirty="0"/>
              <a:t> </a:t>
            </a:r>
            <a:r>
              <a:rPr lang="ru-RU" sz="3200" dirty="0" err="1"/>
              <a:t>діяльність</a:t>
            </a:r>
            <a:r>
              <a:rPr lang="ru-RU" sz="3200" dirty="0"/>
              <a:t> з </a:t>
            </a:r>
            <a:r>
              <a:rPr lang="ru-RU" sz="3200" dirty="0" err="1"/>
              <a:t>удосконалення</a:t>
            </a:r>
            <a:r>
              <a:rPr lang="ru-RU" sz="3200" dirty="0"/>
              <a:t> </a:t>
            </a:r>
            <a:r>
              <a:rPr lang="ru-RU" sz="3200" dirty="0" err="1"/>
              <a:t>своєї</a:t>
            </a:r>
            <a:r>
              <a:rPr lang="ru-RU" sz="3200" dirty="0"/>
              <a:t> ж </a:t>
            </a:r>
            <a:r>
              <a:rPr lang="ru-RU" sz="3200" dirty="0" err="1"/>
              <a:t>особистості</a:t>
            </a:r>
            <a:r>
              <a:rPr lang="ru-RU" sz="3200" dirty="0"/>
              <a:t> як </a:t>
            </a:r>
            <a:r>
              <a:rPr lang="ru-RU" sz="3200" dirty="0" err="1"/>
              <a:t>фахівця</a:t>
            </a:r>
            <a:r>
              <a:rPr lang="ru-RU" sz="3200" dirty="0"/>
              <a:t>: </a:t>
            </a:r>
            <a:r>
              <a:rPr lang="ru-RU" sz="3200" dirty="0" err="1"/>
              <a:t>адаптування</a:t>
            </a:r>
            <a:r>
              <a:rPr lang="ru-RU" sz="3200" dirty="0"/>
              <a:t> </a:t>
            </a:r>
            <a:r>
              <a:rPr lang="ru-RU" sz="3200" dirty="0" err="1"/>
              <a:t>своїх</a:t>
            </a:r>
            <a:r>
              <a:rPr lang="ru-RU" sz="3200" dirty="0"/>
              <a:t> </a:t>
            </a:r>
            <a:r>
              <a:rPr lang="ru-RU" sz="3200" dirty="0" err="1"/>
              <a:t>індивідуальних</a:t>
            </a:r>
            <a:r>
              <a:rPr lang="ru-RU" sz="3200" dirty="0"/>
              <a:t> </a:t>
            </a:r>
            <a:r>
              <a:rPr lang="ru-RU" sz="3200" dirty="0" err="1"/>
              <a:t>неповторних</a:t>
            </a:r>
            <a:r>
              <a:rPr lang="ru-RU" sz="3200" dirty="0"/>
              <a:t> </a:t>
            </a:r>
            <a:r>
              <a:rPr lang="ru-RU" sz="3200" dirty="0" err="1"/>
              <a:t>якостей</a:t>
            </a:r>
            <a:r>
              <a:rPr lang="ru-RU" sz="3200" dirty="0"/>
              <a:t> до </a:t>
            </a:r>
            <a:r>
              <a:rPr lang="ru-RU" sz="3200" dirty="0" err="1"/>
              <a:t>вимог</a:t>
            </a:r>
            <a:r>
              <a:rPr lang="ru-RU" sz="3200" dirty="0"/>
              <a:t> </a:t>
            </a:r>
            <a:r>
              <a:rPr lang="ru-RU" sz="3200" dirty="0" err="1"/>
              <a:t>педагогічної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, </a:t>
            </a:r>
            <a:r>
              <a:rPr lang="ru-RU" sz="3200" dirty="0" err="1"/>
              <a:t>постійне</a:t>
            </a:r>
            <a:r>
              <a:rPr lang="ru-RU" sz="3200" dirty="0"/>
              <a:t> </a:t>
            </a:r>
            <a:r>
              <a:rPr lang="ru-RU" sz="3200" dirty="0" err="1"/>
              <a:t>підвищення</a:t>
            </a:r>
            <a:r>
              <a:rPr lang="ru-RU" sz="3200" dirty="0"/>
              <a:t> </a:t>
            </a:r>
            <a:r>
              <a:rPr lang="ru-RU" sz="3200" dirty="0" err="1"/>
              <a:t>професійної</a:t>
            </a:r>
            <a:r>
              <a:rPr lang="ru-RU" sz="3200" dirty="0"/>
              <a:t> </a:t>
            </a:r>
            <a:r>
              <a:rPr lang="ru-RU" sz="3200" dirty="0" err="1"/>
              <a:t>компетентності</a:t>
            </a:r>
            <a:r>
              <a:rPr lang="ru-RU" sz="3200" dirty="0"/>
              <a:t> та </a:t>
            </a:r>
            <a:r>
              <a:rPr lang="ru-RU" sz="3200" dirty="0" err="1"/>
              <a:t>неперервне</a:t>
            </a:r>
            <a:r>
              <a:rPr lang="ru-RU" sz="3200" dirty="0"/>
              <a:t> </a:t>
            </a:r>
            <a:r>
              <a:rPr lang="ru-RU" sz="3200" dirty="0" err="1"/>
              <a:t>вдосконалення</a:t>
            </a:r>
            <a:r>
              <a:rPr lang="ru-RU" sz="3200" dirty="0"/>
              <a:t> </a:t>
            </a:r>
            <a:r>
              <a:rPr lang="ru-RU" sz="3200" dirty="0" err="1"/>
              <a:t>якостей</a:t>
            </a:r>
            <a:r>
              <a:rPr lang="ru-RU" sz="3200" dirty="0"/>
              <a:t> </a:t>
            </a:r>
            <a:r>
              <a:rPr lang="ru-RU" sz="3200" dirty="0" err="1"/>
              <a:t>своєї</a:t>
            </a:r>
            <a:r>
              <a:rPr lang="ru-RU" sz="3200" dirty="0"/>
              <a:t> </a:t>
            </a:r>
            <a:r>
              <a:rPr lang="ru-RU" sz="3200" dirty="0" err="1"/>
              <a:t>особистості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629390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-662782"/>
            <a:ext cx="10515600" cy="1325563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algn="ctr">
              <a:lnSpc>
                <a:spcPct val="200000"/>
              </a:lnSpc>
              <a:buNone/>
            </a:pPr>
            <a:endParaRPr lang="ru-RU" sz="3600" b="1" dirty="0" smtClean="0"/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600" b="1" dirty="0" err="1" smtClean="0"/>
              <a:t>Педагогічна</a:t>
            </a:r>
            <a:r>
              <a:rPr lang="ru-RU" sz="3600" b="1" dirty="0" smtClean="0"/>
              <a:t> </a:t>
            </a:r>
            <a:r>
              <a:rPr lang="ru-RU" sz="3600" b="1" dirty="0" err="1"/>
              <a:t>кваліметрія</a:t>
            </a:r>
            <a:r>
              <a:rPr lang="ru-RU" sz="3600" b="1" dirty="0"/>
              <a:t> </a:t>
            </a:r>
            <a:r>
              <a:rPr lang="ru-RU" dirty="0"/>
              <a:t>– </a:t>
            </a:r>
            <a:r>
              <a:rPr lang="ru-RU" sz="3200" dirty="0" err="1"/>
              <a:t>це</a:t>
            </a:r>
            <a:r>
              <a:rPr lang="ru-RU" sz="3200" dirty="0"/>
              <a:t> </a:t>
            </a:r>
            <a:r>
              <a:rPr lang="ru-RU" sz="3200" dirty="0" err="1"/>
              <a:t>доповнення</a:t>
            </a:r>
            <a:r>
              <a:rPr lang="ru-RU" sz="3200" dirty="0"/>
              <a:t> до </a:t>
            </a:r>
            <a:r>
              <a:rPr lang="ru-RU" sz="3200" dirty="0" err="1"/>
              <a:t>всіх</a:t>
            </a:r>
            <a:r>
              <a:rPr lang="ru-RU" sz="3200" dirty="0"/>
              <a:t> </a:t>
            </a:r>
            <a:r>
              <a:rPr lang="ru-RU" sz="3200" dirty="0" err="1"/>
              <a:t>педагогічних</a:t>
            </a:r>
            <a:r>
              <a:rPr lang="ru-RU" sz="3200" dirty="0"/>
              <a:t> наук контролем, </a:t>
            </a:r>
            <a:r>
              <a:rPr lang="ru-RU" sz="3200" dirty="0" err="1"/>
              <a:t>діагностикою</a:t>
            </a:r>
            <a:r>
              <a:rPr lang="ru-RU" sz="3200" dirty="0"/>
              <a:t> і </a:t>
            </a:r>
            <a:r>
              <a:rPr lang="ru-RU" sz="3200" dirty="0" err="1"/>
              <a:t>корекцією</a:t>
            </a:r>
            <a:r>
              <a:rPr lang="ru-RU" sz="3200" dirty="0"/>
              <a:t> </a:t>
            </a:r>
            <a:r>
              <a:rPr lang="ru-RU" sz="3200" dirty="0" err="1"/>
              <a:t>результатів</a:t>
            </a:r>
            <a:r>
              <a:rPr lang="ru-RU" sz="3200" dirty="0" smtClean="0"/>
              <a:t>.</a:t>
            </a:r>
          </a:p>
          <a:p>
            <a:pPr marL="0" indent="0" algn="ctr">
              <a:lnSpc>
                <a:spcPct val="200000"/>
              </a:lnSpc>
              <a:buNone/>
            </a:pPr>
            <a:r>
              <a:rPr lang="ru-RU" sz="3200" dirty="0" smtClean="0"/>
              <a:t> </a:t>
            </a:r>
            <a:r>
              <a:rPr lang="ru-RU" sz="3200" dirty="0" err="1"/>
              <a:t>Основне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 </a:t>
            </a:r>
            <a:r>
              <a:rPr lang="ru-RU" sz="3200" dirty="0" err="1"/>
              <a:t>завдання</a:t>
            </a:r>
            <a:r>
              <a:rPr lang="ru-RU" sz="3200" dirty="0"/>
              <a:t> – </a:t>
            </a:r>
            <a:r>
              <a:rPr lang="ru-RU" sz="3200" dirty="0" err="1"/>
              <a:t>це</a:t>
            </a:r>
            <a:r>
              <a:rPr lang="ru-RU" sz="3200" dirty="0"/>
              <a:t> комплексна </a:t>
            </a:r>
            <a:r>
              <a:rPr lang="ru-RU" sz="3200" dirty="0" err="1"/>
              <a:t>оцінка</a:t>
            </a:r>
            <a:r>
              <a:rPr lang="ru-RU" sz="3200" dirty="0"/>
              <a:t> </a:t>
            </a:r>
            <a:r>
              <a:rPr lang="ru-RU" sz="3200" dirty="0" err="1"/>
              <a:t>якості</a:t>
            </a:r>
            <a:r>
              <a:rPr lang="ru-RU" sz="3200" dirty="0"/>
              <a:t> </a:t>
            </a:r>
            <a:r>
              <a:rPr lang="ru-RU" sz="3200" dirty="0" err="1"/>
              <a:t>освітнього</a:t>
            </a:r>
            <a:r>
              <a:rPr lang="ru-RU" sz="3200" dirty="0"/>
              <a:t> </a:t>
            </a:r>
            <a:r>
              <a:rPr lang="ru-RU" sz="3200" dirty="0" err="1"/>
              <a:t>процесу</a:t>
            </a:r>
            <a:r>
              <a:rPr lang="ru-RU" sz="3200" dirty="0"/>
              <a:t> через </a:t>
            </a:r>
            <a:r>
              <a:rPr lang="ru-RU" sz="3200" dirty="0" err="1"/>
              <a:t>сукупність</a:t>
            </a:r>
            <a:r>
              <a:rPr lang="ru-RU" sz="3200" dirty="0"/>
              <a:t> </a:t>
            </a:r>
            <a:r>
              <a:rPr lang="ru-RU" sz="3200" dirty="0" err="1"/>
              <a:t>показників</a:t>
            </a:r>
            <a:r>
              <a:rPr lang="ru-RU" sz="3200" dirty="0"/>
              <a:t> </a:t>
            </a:r>
            <a:r>
              <a:rPr lang="ru-RU" sz="3200" dirty="0" err="1"/>
              <a:t>із</a:t>
            </a:r>
            <a:r>
              <a:rPr lang="ru-RU" sz="3200" dirty="0"/>
              <a:t> </a:t>
            </a:r>
            <a:r>
              <a:rPr lang="ru-RU" sz="3200" dirty="0" err="1"/>
              <a:t>застосуванням</a:t>
            </a:r>
            <a:r>
              <a:rPr lang="ru-RU" sz="3200" dirty="0"/>
              <a:t> </a:t>
            </a:r>
            <a:r>
              <a:rPr lang="ru-RU" sz="3200" dirty="0" err="1"/>
              <a:t>відповідної</a:t>
            </a:r>
            <a:r>
              <a:rPr lang="ru-RU" sz="3200" dirty="0"/>
              <a:t> </a:t>
            </a:r>
            <a:r>
              <a:rPr lang="ru-RU" sz="3200" dirty="0" err="1"/>
              <a:t>математичної</a:t>
            </a:r>
            <a:r>
              <a:rPr lang="ru-RU" sz="3200" dirty="0"/>
              <a:t> </a:t>
            </a:r>
            <a:r>
              <a:rPr lang="ru-RU" sz="3200" dirty="0" err="1"/>
              <a:t>моделі</a:t>
            </a:r>
            <a:r>
              <a:rPr lang="ru-RU" sz="3200" dirty="0" smtClean="0"/>
              <a:t>.</a:t>
            </a:r>
            <a:endParaRPr lang="en-US" sz="3200" dirty="0" smtClean="0"/>
          </a:p>
          <a:p>
            <a:pPr marL="0" indent="0" algn="ctr">
              <a:lnSpc>
                <a:spcPct val="200000"/>
              </a:lnSpc>
              <a:buNone/>
            </a:pPr>
            <a:endParaRPr lang="ru-RU" sz="32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884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68325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  <a:solidFill>
            <a:srgbClr val="9999FF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200" b="1" dirty="0" err="1" smtClean="0"/>
              <a:t>Кваліметричні</a:t>
            </a:r>
            <a:r>
              <a:rPr lang="uk-UA" sz="3200" b="1" dirty="0" smtClean="0"/>
              <a:t> показники діяльності педагога</a:t>
            </a:r>
            <a:endParaRPr lang="ru-RU" sz="32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7952145"/>
              </p:ext>
            </p:extLst>
          </p:nvPr>
        </p:nvGraphicFramePr>
        <p:xfrm>
          <a:off x="279401" y="2030254"/>
          <a:ext cx="11442701" cy="467534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89867"/>
                <a:gridCol w="1542521"/>
                <a:gridCol w="1682750"/>
                <a:gridCol w="1542521"/>
                <a:gridCol w="1542521"/>
                <a:gridCol w="1542521"/>
              </a:tblGrid>
              <a:tr h="5520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Показники</a:t>
                      </a:r>
                      <a:endParaRPr lang="ru-RU" sz="12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2015/2016 н.р.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2016/2017 н.р.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2017/2018 н.р.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9530" indent="-4953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2018/2019 н.р.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9530" indent="-49530"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2019/2020 н.р.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Участь у м/о, семінарах, педрадах (3)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Курси, семінари (викладацька діяльність) (10)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7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Всеукраїнські рейтингові конкурси (5)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Конкурси, фестивалі, виставки (2)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Масові заходи (1)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Виховні заходи (2)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Ведення документації (5)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87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Відзнаки(3)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76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Дотримання посадових обов’язків (дисциплінарні стягнення, скарги, спізнення) (5)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0009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500">
                          <a:effectLst/>
                        </a:rPr>
                        <a:t>Кількість балів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4601" y="347028"/>
            <a:ext cx="9677400" cy="19697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__________________________________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kumimoji="0" lang="uk-UA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П.І.П. керівника гуртка)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________________________________________________________________________________________________</a:t>
            </a:r>
            <a:endParaRPr kumimoji="0" lang="ru-RU" altLang="ru-RU" sz="12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(назва гуртка)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________________________________________________________________________________________________________________________________________________________________________________________________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7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880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solidFill>
            <a:srgbClr val="9999FF"/>
          </a:solidFill>
        </p:spPr>
        <p:txBody>
          <a:bodyPr/>
          <a:lstStyle/>
          <a:p>
            <a:pPr marL="0" indent="0" algn="r">
              <a:lnSpc>
                <a:spcPct val="150000"/>
              </a:lnSpc>
              <a:buNone/>
            </a:pPr>
            <a:endParaRPr lang="ru-RU" dirty="0" smtClean="0"/>
          </a:p>
          <a:p>
            <a:pPr marL="0" indent="0" algn="ctr">
              <a:lnSpc>
                <a:spcPct val="150000"/>
              </a:lnSpc>
              <a:buNone/>
            </a:pPr>
            <a:endParaRPr lang="ru-RU" sz="3200" dirty="0" smtClean="0"/>
          </a:p>
          <a:p>
            <a:pPr marL="0" indent="0" algn="ctr">
              <a:lnSpc>
                <a:spcPct val="150000"/>
              </a:lnSpc>
              <a:buNone/>
            </a:pPr>
            <a:r>
              <a:rPr lang="ru-RU" sz="3200" dirty="0" err="1" smtClean="0"/>
              <a:t>Хто</a:t>
            </a:r>
            <a:r>
              <a:rPr lang="ru-RU" sz="3200" dirty="0" smtClean="0"/>
              <a:t> </a:t>
            </a:r>
            <a:r>
              <a:rPr lang="ru-RU" sz="3200" dirty="0"/>
              <a:t>дорожить </a:t>
            </a:r>
            <a:r>
              <a:rPr lang="ru-RU" sz="3200" dirty="0" err="1"/>
              <a:t>життям</a:t>
            </a:r>
            <a:r>
              <a:rPr lang="ru-RU" sz="3200" dirty="0"/>
              <a:t> думки, той </a:t>
            </a:r>
            <a:r>
              <a:rPr lang="ru-RU" sz="3200" dirty="0" err="1"/>
              <a:t>знає</a:t>
            </a:r>
            <a:r>
              <a:rPr lang="ru-RU" sz="3200" dirty="0"/>
              <a:t> </a:t>
            </a:r>
            <a:r>
              <a:rPr lang="ru-RU" sz="3200" dirty="0" err="1"/>
              <a:t>дуже</a:t>
            </a:r>
            <a:r>
              <a:rPr lang="ru-RU" sz="3200" dirty="0"/>
              <a:t> добре, </a:t>
            </a:r>
            <a:r>
              <a:rPr lang="ru-RU" sz="3200" dirty="0" err="1"/>
              <a:t>що</a:t>
            </a:r>
            <a:r>
              <a:rPr lang="ru-RU" sz="3200" dirty="0"/>
              <a:t> </a:t>
            </a:r>
            <a:r>
              <a:rPr lang="ru-RU" sz="3200" dirty="0" err="1"/>
              <a:t>справжньою</a:t>
            </a:r>
            <a:r>
              <a:rPr lang="ru-RU" sz="3200" dirty="0"/>
              <a:t> </a:t>
            </a:r>
            <a:r>
              <a:rPr lang="ru-RU" sz="3200" dirty="0" err="1"/>
              <a:t>освітою</a:t>
            </a:r>
            <a:r>
              <a:rPr lang="ru-RU" sz="3200" dirty="0"/>
              <a:t> є </a:t>
            </a:r>
            <a:r>
              <a:rPr lang="ru-RU" sz="3200" dirty="0" err="1"/>
              <a:t>тільки</a:t>
            </a:r>
            <a:r>
              <a:rPr lang="ru-RU" sz="3200" dirty="0"/>
              <a:t> </a:t>
            </a:r>
            <a:r>
              <a:rPr lang="ru-RU" sz="3200" dirty="0" err="1"/>
              <a:t>самоосвіта</a:t>
            </a:r>
            <a:r>
              <a:rPr lang="ru-RU" sz="3200" dirty="0"/>
              <a:t>... Треба </a:t>
            </a:r>
            <a:r>
              <a:rPr lang="ru-RU" sz="3200" dirty="0" err="1"/>
              <a:t>вчитися</a:t>
            </a:r>
            <a:r>
              <a:rPr lang="ru-RU" sz="3200" dirty="0"/>
              <a:t> в </a:t>
            </a:r>
            <a:r>
              <a:rPr lang="ru-RU" sz="3200" dirty="0" err="1"/>
              <a:t>школі</a:t>
            </a:r>
            <a:r>
              <a:rPr lang="ru-RU" sz="3200" dirty="0"/>
              <a:t>, але </a:t>
            </a:r>
            <a:r>
              <a:rPr lang="ru-RU" sz="3200" dirty="0" err="1"/>
              <a:t>набагато</a:t>
            </a:r>
            <a:r>
              <a:rPr lang="ru-RU" sz="3200" dirty="0"/>
              <a:t> </a:t>
            </a:r>
            <a:r>
              <a:rPr lang="ru-RU" sz="3200" dirty="0" err="1"/>
              <a:t>більше</a:t>
            </a:r>
            <a:r>
              <a:rPr lang="ru-RU" sz="3200" dirty="0"/>
              <a:t> треба </a:t>
            </a:r>
            <a:r>
              <a:rPr lang="ru-RU" sz="3200" dirty="0" err="1"/>
              <a:t>вчитися</a:t>
            </a:r>
            <a:r>
              <a:rPr lang="ru-RU" sz="3200" dirty="0"/>
              <a:t> </a:t>
            </a:r>
            <a:r>
              <a:rPr lang="ru-RU" sz="3200" dirty="0" err="1"/>
              <a:t>після</a:t>
            </a:r>
            <a:r>
              <a:rPr lang="ru-RU" sz="3200" dirty="0"/>
              <a:t> </a:t>
            </a:r>
            <a:r>
              <a:rPr lang="ru-RU" sz="3200" dirty="0" err="1"/>
              <a:t>виходу</a:t>
            </a:r>
            <a:r>
              <a:rPr lang="ru-RU" sz="3200" dirty="0"/>
              <a:t> </a:t>
            </a:r>
            <a:r>
              <a:rPr lang="ru-RU" sz="3200" dirty="0" err="1"/>
              <a:t>зі</a:t>
            </a:r>
            <a:r>
              <a:rPr lang="ru-RU" sz="3200" dirty="0"/>
              <a:t> </a:t>
            </a:r>
            <a:r>
              <a:rPr lang="ru-RU" sz="3200" dirty="0" err="1"/>
              <a:t>школи</a:t>
            </a:r>
            <a:r>
              <a:rPr lang="ru-RU" sz="3200" dirty="0"/>
              <a:t>, і </a:t>
            </a:r>
            <a:r>
              <a:rPr lang="ru-RU" sz="3200" dirty="0" err="1"/>
              <a:t>це</a:t>
            </a:r>
            <a:r>
              <a:rPr lang="ru-RU" sz="3200" dirty="0"/>
              <a:t> друге </a:t>
            </a:r>
            <a:r>
              <a:rPr lang="ru-RU" sz="3200" dirty="0" err="1"/>
              <a:t>уміння</a:t>
            </a:r>
            <a:r>
              <a:rPr lang="ru-RU" sz="3200" dirty="0"/>
              <a:t> за </a:t>
            </a:r>
            <a:r>
              <a:rPr lang="ru-RU" sz="3200" dirty="0" err="1"/>
              <a:t>своїми</a:t>
            </a:r>
            <a:r>
              <a:rPr lang="ru-RU" sz="3200" dirty="0"/>
              <a:t> результатами, за </a:t>
            </a:r>
            <a:r>
              <a:rPr lang="ru-RU" sz="3200" dirty="0" err="1"/>
              <a:t>своїм</a:t>
            </a:r>
            <a:r>
              <a:rPr lang="ru-RU" sz="3200" dirty="0"/>
              <a:t> </a:t>
            </a:r>
            <a:r>
              <a:rPr lang="ru-RU" sz="3200" dirty="0" err="1"/>
              <a:t>впливом</a:t>
            </a:r>
            <a:r>
              <a:rPr lang="ru-RU" sz="3200" dirty="0"/>
              <a:t> на </a:t>
            </a:r>
            <a:r>
              <a:rPr lang="ru-RU" sz="3200" dirty="0" err="1"/>
              <a:t>людину</a:t>
            </a:r>
            <a:r>
              <a:rPr lang="ru-RU" sz="3200" dirty="0"/>
              <a:t> й на </a:t>
            </a:r>
            <a:r>
              <a:rPr lang="ru-RU" sz="3200" dirty="0" err="1"/>
              <a:t>суспільство</a:t>
            </a:r>
            <a:r>
              <a:rPr lang="ru-RU" sz="3200" dirty="0"/>
              <a:t> </a:t>
            </a:r>
            <a:r>
              <a:rPr lang="ru-RU" sz="3200" dirty="0" err="1"/>
              <a:t>незрівнянно</a:t>
            </a:r>
            <a:r>
              <a:rPr lang="ru-RU" sz="3200" dirty="0"/>
              <a:t> </a:t>
            </a:r>
            <a:r>
              <a:rPr lang="ru-RU" sz="3200" dirty="0" err="1"/>
              <a:t>важливіше</a:t>
            </a:r>
            <a:r>
              <a:rPr lang="ru-RU" sz="3200" dirty="0"/>
              <a:t>, </a:t>
            </a:r>
            <a:r>
              <a:rPr lang="ru-RU" sz="3200" dirty="0" err="1"/>
              <a:t>ніж</a:t>
            </a:r>
            <a:r>
              <a:rPr lang="ru-RU" sz="3200" dirty="0"/>
              <a:t> перше.</a:t>
            </a:r>
            <a:br>
              <a:rPr lang="ru-RU" sz="3200" dirty="0"/>
            </a:br>
            <a:r>
              <a:rPr lang="ru-RU" sz="3200" dirty="0" smtClean="0"/>
              <a:t>                                                                                                   </a:t>
            </a:r>
            <a:r>
              <a:rPr lang="en-US" b="1" dirty="0" err="1" smtClean="0"/>
              <a:t>Пісарєв</a:t>
            </a:r>
            <a:endParaRPr lang="ru-RU" dirty="0"/>
          </a:p>
          <a:p>
            <a:pPr marL="0" indent="0">
              <a:lnSpc>
                <a:spcPct val="15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80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473</Words>
  <Application>Microsoft Office PowerPoint</Application>
  <PresentationFormat>Широкоэкранный</PresentationFormat>
  <Paragraphs>144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Модель сучасного педагога:  - застосування нових освітянських ідей - здатність постійно навчатися - постійний творчий пошук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Юнiсть Буковини</dc:creator>
  <cp:lastModifiedBy>Юнiсть Буковини</cp:lastModifiedBy>
  <cp:revision>13</cp:revision>
  <dcterms:created xsi:type="dcterms:W3CDTF">2019-06-07T05:19:56Z</dcterms:created>
  <dcterms:modified xsi:type="dcterms:W3CDTF">2019-06-24T08:10:26Z</dcterms:modified>
</cp:coreProperties>
</file>