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3" r:id="rId2"/>
    <p:sldMasterId id="2147483695" r:id="rId3"/>
  </p:sldMasterIdLst>
  <p:notesMasterIdLst>
    <p:notesMasterId r:id="rId16"/>
  </p:notesMasterIdLst>
  <p:handoutMasterIdLst>
    <p:handoutMasterId r:id="rId17"/>
  </p:handoutMasterIdLst>
  <p:sldIdLst>
    <p:sldId id="287" r:id="rId4"/>
    <p:sldId id="284" r:id="rId5"/>
    <p:sldId id="280" r:id="rId6"/>
    <p:sldId id="289" r:id="rId7"/>
    <p:sldId id="305" r:id="rId8"/>
    <p:sldId id="310" r:id="rId9"/>
    <p:sldId id="313" r:id="rId10"/>
    <p:sldId id="314" r:id="rId11"/>
    <p:sldId id="316" r:id="rId12"/>
    <p:sldId id="304" r:id="rId13"/>
    <p:sldId id="299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46031746031747"/>
          <c:y val="2.1582733812949645E-2"/>
          <c:w val="0.54444444444444462"/>
          <c:h val="0.904076738609112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2017/2018 н.р.</c:v>
                </c:pt>
              </c:strCache>
            </c:strRef>
          </c:tx>
          <c:spPr>
            <a:solidFill>
              <a:schemeClr val="accent1"/>
            </a:solidFill>
            <a:ln w="15174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1062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2018/2019 н.р.</c:v>
                </c:pt>
              </c:strCache>
            </c:strRef>
          </c:tx>
          <c:spPr>
            <a:solidFill>
              <a:schemeClr val="accent2"/>
            </a:solidFill>
            <a:ln w="15174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0909808"/>
        <c:axId val="160910192"/>
        <c:axId val="0"/>
      </c:bar3DChart>
      <c:catAx>
        <c:axId val="16090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091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910192"/>
        <c:scaling>
          <c:orientation val="minMax"/>
          <c:min val="600"/>
        </c:scaling>
        <c:delete val="0"/>
        <c:axPos val="l"/>
        <c:majorGridlines>
          <c:spPr>
            <a:ln w="379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0909808"/>
        <c:crosses val="autoZero"/>
        <c:crossBetween val="between"/>
        <c:majorUnit val="50"/>
      </c:valAx>
      <c:spPr>
        <a:noFill/>
        <a:ln w="30348">
          <a:noFill/>
        </a:ln>
      </c:spPr>
    </c:plotArea>
    <c:legend>
      <c:legendPos val="r"/>
      <c:layout>
        <c:manualLayout>
          <c:xMode val="edge"/>
          <c:yMode val="edge"/>
          <c:x val="0.67936507936507984"/>
          <c:y val="0.41486810551558767"/>
          <c:w val="0.31428571428571445"/>
          <c:h val="0.17026378896882494"/>
        </c:manualLayout>
      </c:layout>
      <c:overlay val="0"/>
      <c:spPr>
        <a:solidFill>
          <a:schemeClr val="bg1"/>
        </a:solidFill>
        <a:ln w="3793">
          <a:solidFill>
            <a:schemeClr val="tx1"/>
          </a:solidFill>
          <a:prstDash val="solid"/>
        </a:ln>
      </c:spPr>
      <c:txPr>
        <a:bodyPr/>
        <a:lstStyle/>
        <a:p>
          <a:pPr>
            <a:defRPr sz="197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5201900237538"/>
          <c:y val="2.1153846153846165E-2"/>
          <c:w val="0.57838479809976251"/>
          <c:h val="0.95576923076923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Кількість вихованців</c:v>
                </c:pt>
              </c:strCache>
            </c:strRef>
          </c:tx>
          <c:spPr>
            <a:solidFill>
              <a:srgbClr val="FFFF00"/>
            </a:solidFill>
            <a:ln w="12334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General" sourceLinked="0"/>
            <c:spPr>
              <a:solidFill>
                <a:srgbClr val="0000FF"/>
              </a:solidFill>
              <a:ln w="24669">
                <a:noFill/>
              </a:ln>
            </c:spPr>
            <c:txPr>
              <a:bodyPr/>
              <a:lstStyle/>
              <a:p>
                <a:pPr>
                  <a:defRPr sz="104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м. Чернівці</c:v>
                </c:pt>
                <c:pt idx="1">
                  <c:v>м. Новодністровськ</c:v>
                </c:pt>
                <c:pt idx="2">
                  <c:v>Хотинський</c:v>
                </c:pt>
                <c:pt idx="3">
                  <c:v>Сторожинецький</c:v>
                </c:pt>
                <c:pt idx="4">
                  <c:v>Сокирянський</c:v>
                </c:pt>
                <c:pt idx="5">
                  <c:v>Путильський</c:v>
                </c:pt>
                <c:pt idx="6">
                  <c:v>Новоселицький</c:v>
                </c:pt>
                <c:pt idx="7">
                  <c:v>Кельменецький</c:v>
                </c:pt>
                <c:pt idx="8">
                  <c:v>Кіцманський</c:v>
                </c:pt>
                <c:pt idx="9">
                  <c:v>Заставнівський</c:v>
                </c:pt>
                <c:pt idx="10">
                  <c:v>Глибоцький</c:v>
                </c:pt>
                <c:pt idx="11">
                  <c:v>Герцаївський</c:v>
                </c:pt>
                <c:pt idx="12">
                  <c:v>Вижницький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43</c:v>
                </c:pt>
                <c:pt idx="4">
                  <c:v>12</c:v>
                </c:pt>
                <c:pt idx="5">
                  <c:v>44</c:v>
                </c:pt>
                <c:pt idx="6">
                  <c:v>34</c:v>
                </c:pt>
                <c:pt idx="7">
                  <c:v>0</c:v>
                </c:pt>
                <c:pt idx="8">
                  <c:v>52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Кількість гуртків</c:v>
                </c:pt>
              </c:strCache>
            </c:strRef>
          </c:tx>
          <c:spPr>
            <a:solidFill>
              <a:srgbClr val="FF0000"/>
            </a:solidFill>
            <a:ln w="12334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4669">
                <a:noFill/>
              </a:ln>
            </c:spPr>
            <c:txPr>
              <a:bodyPr/>
              <a:lstStyle/>
              <a:p>
                <a:pPr>
                  <a:defRPr sz="8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м. Чернівці</c:v>
                </c:pt>
                <c:pt idx="1">
                  <c:v>м. Новодністровськ</c:v>
                </c:pt>
                <c:pt idx="2">
                  <c:v>Хотинський</c:v>
                </c:pt>
                <c:pt idx="3">
                  <c:v>Сторожинецький</c:v>
                </c:pt>
                <c:pt idx="4">
                  <c:v>Сокирянський</c:v>
                </c:pt>
                <c:pt idx="5">
                  <c:v>Путильський</c:v>
                </c:pt>
                <c:pt idx="6">
                  <c:v>Новоселицький</c:v>
                </c:pt>
                <c:pt idx="7">
                  <c:v>Кельменецький</c:v>
                </c:pt>
                <c:pt idx="8">
                  <c:v>Кіцманський</c:v>
                </c:pt>
                <c:pt idx="9">
                  <c:v>Заставнівський</c:v>
                </c:pt>
                <c:pt idx="10">
                  <c:v>Глибоцький</c:v>
                </c:pt>
                <c:pt idx="11">
                  <c:v>Герцаївський</c:v>
                </c:pt>
                <c:pt idx="12">
                  <c:v>Вижницький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253424"/>
        <c:axId val="161253808"/>
      </c:barChart>
      <c:catAx>
        <c:axId val="16125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251">
            <a:noFill/>
          </a:ln>
        </c:spPr>
        <c:txPr>
          <a:bodyPr rot="0" vert="horz"/>
          <a:lstStyle/>
          <a:p>
            <a:pPr>
              <a:defRPr sz="121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1253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25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253424"/>
        <c:crosses val="autoZero"/>
        <c:crossBetween val="between"/>
      </c:valAx>
      <c:spPr>
        <a:solidFill>
          <a:srgbClr val="0000FF"/>
        </a:solidFill>
        <a:ln w="2466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289786223277982"/>
          <c:y val="1.9230769230769246E-2"/>
          <c:w val="0.28859857482185297"/>
          <c:h val="0.46153846153846173"/>
        </c:manualLayout>
      </c:layout>
      <c:overlay val="0"/>
      <c:spPr>
        <a:solidFill>
          <a:srgbClr val="339966"/>
        </a:solidFill>
        <a:ln w="3084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96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85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26B896-3255-4B75-A471-14BF52BEEB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1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4C320-F09A-4883-AAA4-E40B956571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61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97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975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597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97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597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97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97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97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7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97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97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97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0B859B-8C29-4A3A-BFEA-6C163BCDDA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97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F03F-82D0-4791-AEAE-22DBCDE00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BA237-2562-4EF6-8DB0-1788D320B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7B21F3-2AA3-4265-8F2A-4CF323431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314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314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14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314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4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5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15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15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157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158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158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7F69736-685A-4D01-B6EE-388BF7419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DF7F6-58E4-492A-A3B2-3E49E0C9FD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42594-C62D-4F95-8455-8447DF60B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7313-9180-42C8-984A-B84E515D1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7C4D-4769-463E-AB89-659EB5FDF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E84AF-DCA0-4EB7-B1F3-DA2FE1E89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01DC-078E-4792-A0FF-216C9B4C8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E5CAE-0267-4E67-A6FE-03FC6E3B6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4FF3-6543-4B04-813C-494A034E2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09407-58DF-4657-A474-1FD7BCA84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8EA3A-4341-4F41-8DB3-0AFAA5A1A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5692-779C-4B99-9608-9BD1DEED7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3E329E-3003-4D8B-BB4D-AC94F7692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AF4A-5ED6-48D1-A083-E428E9CAC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BBA97-D1C5-47BE-BDFC-DCB5BCBDF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C27B-CD62-462D-A7F7-C4D579924F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8F30-DA6E-42A0-B3DE-4496ED59B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C079-07E0-455C-BC8C-CAAA950AC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AE664-2775-472E-BB43-125E57B747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326AB-5CD9-4A9D-9FBE-0D945B89E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9DF07-643F-4280-8327-F9D02A6950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FDFB-4954-4CAF-9394-F9913D581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DBAB7-EF45-40A3-A493-7700FC5BD7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770C6-B311-4176-A178-8E7A2FA3D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C38ED-BD98-4022-BB1C-D41C930A3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4FB8-45D8-4F75-B858-E03BF6521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0EB37-1694-4F06-817E-05C4AC58D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05F29-D118-4D7C-8F8C-1CA99AFFD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5A10D-F277-4FC0-BBCC-2D14746EA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EBF7E-C0E4-4524-BDC6-3AD637D0D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87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872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587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87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87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7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8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7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87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87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E92B53-0D46-4BFD-98CD-57A9746BEE9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6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304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304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04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304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5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05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05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2305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305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91CB9F9-FE40-46E2-9128-8654940D74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05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8C2E29-500A-44F5-9C2A-D06EFC5EDB4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273050"/>
            <a:ext cx="8226425" cy="4524375"/>
          </a:xfrm>
        </p:spPr>
        <p:txBody>
          <a:bodyPr/>
          <a:lstStyle/>
          <a:p>
            <a:r>
              <a:rPr lang="uk-UA" sz="4800" b="1">
                <a:solidFill>
                  <a:srgbClr val="FFFF00"/>
                </a:solidFill>
                <a:latin typeface="Times New Roman" pitchFamily="18" charset="0"/>
              </a:rPr>
              <a:t>Таланти створювати неможливо, але можна створити культуру, тобто умови, на яких ростуть і квітнуть таланти.</a:t>
            </a:r>
            <a:endParaRPr lang="ru-RU" sz="4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5084763"/>
            <a:ext cx="8226425" cy="938212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uk-UA" sz="4800" b="1">
                <a:latin typeface="Times New Roman" pitchFamily="18" charset="0"/>
              </a:rPr>
              <a:t>Генріх Нейгауз</a:t>
            </a: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10_191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10_171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10_124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Моніторинг охоплення обдарованих дітей в гуртках вокально-хорового жанру</a:t>
            </a:r>
            <a:endParaRPr lang="ru-RU" sz="4000"/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8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3643306" y="271462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1088</a:t>
            </a:r>
            <a:endParaRPr lang="ru-RU" dirty="0"/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2500298" y="2857496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1062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>
                <a:latin typeface="Times New Roman" pitchFamily="18" charset="0"/>
              </a:rPr>
              <a:t>Моніторинг охоплення обдарованих дітей в гуртках вокально-хорового жанру</a:t>
            </a:r>
            <a:br>
              <a:rPr lang="uk-UA" sz="2400" b="1" dirty="0">
                <a:latin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</a:rPr>
              <a:t>(2018/2019 </a:t>
            </a:r>
            <a:r>
              <a:rPr lang="uk-UA" sz="2400" b="1" dirty="0" err="1">
                <a:latin typeface="Times New Roman" pitchFamily="18" charset="0"/>
              </a:rPr>
              <a:t>н.р</a:t>
            </a:r>
            <a:r>
              <a:rPr lang="uk-UA" sz="2400" b="1" dirty="0">
                <a:latin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</a:endParaRPr>
          </a:p>
        </p:txBody>
      </p:sp>
      <p:graphicFrame>
        <p:nvGraphicFramePr>
          <p:cNvPr id="12186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675" y="1357313"/>
          <a:ext cx="9034463" cy="551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Диаграмма" r:id="rId3" imgW="9239136" imgH="5629435" progId="MSGraph.Chart.8">
                  <p:embed followColorScheme="full"/>
                </p:oleObj>
              </mc:Choice>
              <mc:Fallback>
                <p:oleObj name="Диаграмма" r:id="rId3" imgW="9239136" imgH="562943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1357313"/>
                        <a:ext cx="9034463" cy="551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OleChart spid="1218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>
                <a:latin typeface="Times New Roman" pitchFamily="18" charset="0"/>
              </a:rPr>
              <a:t>Моніторинг охоплення обдарованих дітей в гуртках </a:t>
            </a:r>
            <a:r>
              <a:rPr lang="uk-UA" sz="2400" b="1" dirty="0" smtClean="0">
                <a:latin typeface="Times New Roman" pitchFamily="18" charset="0"/>
              </a:rPr>
              <a:t>оркестрового </a:t>
            </a:r>
            <a:r>
              <a:rPr lang="uk-UA" sz="2400" b="1" dirty="0">
                <a:latin typeface="Times New Roman" pitchFamily="18" charset="0"/>
              </a:rPr>
              <a:t>жанру</a:t>
            </a:r>
            <a:br>
              <a:rPr lang="uk-UA" sz="2400" b="1" dirty="0">
                <a:latin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</a:rPr>
              <a:t>(2018/2019 </a:t>
            </a:r>
            <a:r>
              <a:rPr lang="uk-UA" sz="2400" b="1" dirty="0" err="1">
                <a:latin typeface="Times New Roman" pitchFamily="18" charset="0"/>
              </a:rPr>
              <a:t>н.р</a:t>
            </a:r>
            <a:r>
              <a:rPr lang="uk-UA" sz="2400" b="1" dirty="0">
                <a:latin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025" y="1357313"/>
          <a:ext cx="9020175" cy="55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07_123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07_13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07_134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07_135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07_141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21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771</TotalTime>
  <Words>47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Вершина горы</vt:lpstr>
      <vt:lpstr>Граница</vt:lpstr>
      <vt:lpstr>Облака</vt:lpstr>
      <vt:lpstr>Диаграмма</vt:lpstr>
      <vt:lpstr>Таланти створювати неможливо, але можна створити культуру, тобто умови, на яких ростуть і квітнуть таланти.</vt:lpstr>
      <vt:lpstr>Моніторинг охоплення обдарованих дітей в гуртках вокально-хорового жанру</vt:lpstr>
      <vt:lpstr>Моніторинг охоплення обдарованих дітей в гуртках вокально-хорового жанру (2018/2019 н.р.)</vt:lpstr>
      <vt:lpstr>Моніторинг охоплення обдарованих дітей в гуртках оркестрового жанру (2018/2019 н.р.)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Семінар</dc:title>
  <dc:creator>Customer</dc:creator>
  <cp:lastModifiedBy>Юнiсть Буковини</cp:lastModifiedBy>
  <cp:revision>36</cp:revision>
  <dcterms:created xsi:type="dcterms:W3CDTF">2011-10-16T10:10:15Z</dcterms:created>
  <dcterms:modified xsi:type="dcterms:W3CDTF">2019-06-12T08:22:44Z</dcterms:modified>
</cp:coreProperties>
</file>