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62" r:id="rId5"/>
    <p:sldId id="278" r:id="rId6"/>
    <p:sldId id="258" r:id="rId7"/>
    <p:sldId id="259" r:id="rId8"/>
    <p:sldId id="260" r:id="rId9"/>
    <p:sldId id="275" r:id="rId10"/>
    <p:sldId id="279" r:id="rId11"/>
    <p:sldId id="274" r:id="rId12"/>
    <p:sldId id="265" r:id="rId13"/>
    <p:sldId id="268" r:id="rId14"/>
    <p:sldId id="261" r:id="rId15"/>
    <p:sldId id="270" r:id="rId16"/>
    <p:sldId id="272" r:id="rId17"/>
    <p:sldId id="267" r:id="rId18"/>
    <p:sldId id="271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98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FF05-7A5D-4927-92A4-76D0A31D8571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3791-4C95-4876-8635-77E0AC0D4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87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FF05-7A5D-4927-92A4-76D0A31D8571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3791-4C95-4876-8635-77E0AC0D4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90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FF05-7A5D-4927-92A4-76D0A31D8571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3791-4C95-4876-8635-77E0AC0D4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158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FF05-7A5D-4927-92A4-76D0A31D8571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3791-4C95-4876-8635-77E0AC0D4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681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FF05-7A5D-4927-92A4-76D0A31D8571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3791-4C95-4876-8635-77E0AC0D4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00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FF05-7A5D-4927-92A4-76D0A31D8571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3791-4C95-4876-8635-77E0AC0D4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317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FF05-7A5D-4927-92A4-76D0A31D8571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3791-4C95-4876-8635-77E0AC0D4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124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FF05-7A5D-4927-92A4-76D0A31D8571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3791-4C95-4876-8635-77E0AC0D4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57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FF05-7A5D-4927-92A4-76D0A31D8571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3791-4C95-4876-8635-77E0AC0D4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55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FF05-7A5D-4927-92A4-76D0A31D8571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3791-4C95-4876-8635-77E0AC0D4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26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FF05-7A5D-4927-92A4-76D0A31D8571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3791-4C95-4876-8635-77E0AC0D4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56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AFF05-7A5D-4927-92A4-76D0A31D8571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E3791-4C95-4876-8635-77E0AC0D4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93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602038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вихованців</a:t>
            </a:r>
            <a: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гуртків</a:t>
            </a:r>
            <a: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</a:t>
            </a:r>
            <a:endParaRPr lang="ru-RU" sz="8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3255962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r>
              <a:rPr lang="ru-RU" sz="80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Творчому</a:t>
            </a:r>
            <a:r>
              <a:rPr lang="ru-RU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en-US" sz="8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8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єднанні </a:t>
            </a:r>
            <a:r>
              <a:rPr lang="uk-UA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</a:t>
            </a:r>
          </a:p>
          <a:p>
            <a:r>
              <a:rPr lang="uk-UA" sz="8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(ТОМ)</a:t>
            </a:r>
            <a:endParaRPr lang="uk-UA" sz="80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69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6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 навчання:</a:t>
            </a:r>
            <a:endParaRPr lang="ru-RU" sz="6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16731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6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Очна: 4 год. на тиждень</a:t>
            </a:r>
          </a:p>
          <a:p>
            <a:pPr marL="0" indent="0">
              <a:buNone/>
            </a:pPr>
            <a:r>
              <a:rPr lang="uk-UA" sz="6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Заочна: три сесії (осіння, зимова, весняна)</a:t>
            </a:r>
            <a:endParaRPr lang="ru-RU" sz="6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76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Підсумок навчання в ТОМ: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16731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6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Кваліфікаційні іспити</a:t>
            </a:r>
          </a:p>
          <a:p>
            <a:pPr marL="0" indent="0">
              <a:buNone/>
            </a:pPr>
            <a:r>
              <a:rPr lang="uk-UA" sz="6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 свідоцтва випускника ЧОЦЕВ «Юність Буковини»</a:t>
            </a:r>
            <a:endParaRPr lang="ru-RU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3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97129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77890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0"/>
            <a:ext cx="11976100" cy="6858000"/>
          </a:xfrm>
        </p:spPr>
      </p:pic>
    </p:spTree>
    <p:extLst>
      <p:ext uri="{BB962C8B-B14F-4D97-AF65-F5344CB8AC3E}">
        <p14:creationId xmlns:p14="http://schemas.microsoft.com/office/powerpoint/2010/main" val="175795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3667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74870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06360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0"/>
            <a:ext cx="10515600" cy="365125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45848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37410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uk-UA" sz="6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 об’єднання мистецтв </a:t>
            </a:r>
            <a:r>
              <a:rPr lang="uk-UA" sz="6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здійснює: </a:t>
            </a:r>
            <a:endParaRPr lang="ru-RU" sz="6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16731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6600" b="1" dirty="0" smtClean="0">
                <a:solidFill>
                  <a:srgbClr val="7030A0"/>
                </a:solidFill>
              </a:rPr>
              <a:t>навчально-виховну;</a:t>
            </a:r>
          </a:p>
          <a:p>
            <a:pPr marL="0" indent="0">
              <a:buNone/>
            </a:pPr>
            <a:r>
              <a:rPr lang="uk-UA" sz="6600" b="1" dirty="0" smtClean="0">
                <a:solidFill>
                  <a:srgbClr val="7030A0"/>
                </a:solidFill>
              </a:rPr>
              <a:t>інформаційно-методичну;</a:t>
            </a:r>
          </a:p>
          <a:p>
            <a:pPr marL="0" indent="0">
              <a:buNone/>
            </a:pPr>
            <a:r>
              <a:rPr lang="uk-UA" sz="6600" b="1" dirty="0" smtClean="0">
                <a:solidFill>
                  <a:srgbClr val="7030A0"/>
                </a:solidFill>
              </a:rPr>
              <a:t>організаційно-масову;</a:t>
            </a:r>
          </a:p>
          <a:p>
            <a:pPr marL="0" indent="0">
              <a:buNone/>
            </a:pPr>
            <a:r>
              <a:rPr lang="uk-UA" sz="6600" b="1" dirty="0" smtClean="0">
                <a:solidFill>
                  <a:srgbClr val="7030A0"/>
                </a:solidFill>
              </a:rPr>
              <a:t>навчально-тренувальну роботу</a:t>
            </a:r>
            <a:endParaRPr lang="ru-RU" sz="6600" b="1" dirty="0">
              <a:solidFill>
                <a:srgbClr val="7030A0"/>
              </a:solidFill>
            </a:endParaRPr>
          </a:p>
          <a:p>
            <a:endParaRPr lang="ru-RU" sz="6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6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en-US" sz="6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 ТОМ:</a:t>
            </a:r>
            <a:endParaRPr lang="ru-RU" sz="6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167312"/>
          </a:xfrm>
          <a:solidFill>
            <a:srgbClr val="FFFF00"/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sz="7600" b="1" dirty="0" smtClean="0"/>
              <a:t>- </a:t>
            </a:r>
            <a:r>
              <a:rPr lang="uk-UA" sz="7600" b="1" dirty="0" smtClean="0">
                <a:solidFill>
                  <a:srgbClr val="7030A0"/>
                </a:solidFill>
              </a:rPr>
              <a:t>розвиток </a:t>
            </a:r>
            <a:r>
              <a:rPr lang="uk-UA" sz="7600" b="1" dirty="0">
                <a:solidFill>
                  <a:srgbClr val="7030A0"/>
                </a:solidFill>
              </a:rPr>
              <a:t>і підтримка обдарованих дітей</a:t>
            </a:r>
            <a:r>
              <a:rPr lang="uk-UA" sz="7600" b="1" dirty="0" smtClean="0">
                <a:solidFill>
                  <a:srgbClr val="7030A0"/>
                </a:solidFill>
              </a:rPr>
              <a:t>;</a:t>
            </a:r>
            <a:endParaRPr lang="ru-RU" sz="7600" b="1" dirty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r>
              <a:rPr lang="uk-UA" sz="7600" b="1" dirty="0" smtClean="0">
                <a:solidFill>
                  <a:srgbClr val="7030A0"/>
                </a:solidFill>
              </a:rPr>
              <a:t>стимулювання </a:t>
            </a:r>
            <a:r>
              <a:rPr lang="uk-UA" sz="7600" b="1" dirty="0">
                <a:solidFill>
                  <a:srgbClr val="7030A0"/>
                </a:solidFill>
              </a:rPr>
              <a:t>творчого </a:t>
            </a:r>
            <a:r>
              <a:rPr lang="uk-UA" sz="7600" b="1" dirty="0" smtClean="0">
                <a:solidFill>
                  <a:srgbClr val="7030A0"/>
                </a:solidFill>
              </a:rPr>
              <a:t>потенціалу;</a:t>
            </a:r>
            <a:endParaRPr lang="ru-RU" sz="7600" b="1" dirty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r>
              <a:rPr lang="uk-UA" sz="7600" b="1" dirty="0" smtClean="0">
                <a:solidFill>
                  <a:srgbClr val="7030A0"/>
                </a:solidFill>
              </a:rPr>
              <a:t>створення </a:t>
            </a:r>
            <a:r>
              <a:rPr lang="uk-UA" sz="7600" b="1" dirty="0">
                <a:solidFill>
                  <a:srgbClr val="7030A0"/>
                </a:solidFill>
              </a:rPr>
              <a:t>умов для гармонійного розвитку особистості, задоволення потреб дітей в позашкільній освіті;</a:t>
            </a:r>
            <a:endParaRPr lang="ru-RU" sz="76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uk-UA" sz="7600" b="1" dirty="0" smtClean="0">
                <a:solidFill>
                  <a:srgbClr val="7030A0"/>
                </a:solidFill>
              </a:rPr>
              <a:t>- задоволення </a:t>
            </a:r>
            <a:r>
              <a:rPr lang="uk-UA" sz="7600" b="1" dirty="0">
                <a:solidFill>
                  <a:srgbClr val="7030A0"/>
                </a:solidFill>
              </a:rPr>
              <a:t>потреб  у професійному самовизначенні відповідно до їх </a:t>
            </a:r>
            <a:r>
              <a:rPr lang="uk-UA" sz="7600" b="1" dirty="0" smtClean="0">
                <a:solidFill>
                  <a:srgbClr val="7030A0"/>
                </a:solidFill>
              </a:rPr>
              <a:t>           інтересів </a:t>
            </a:r>
            <a:r>
              <a:rPr lang="uk-UA" sz="7600" b="1" dirty="0">
                <a:solidFill>
                  <a:srgbClr val="7030A0"/>
                </a:solidFill>
              </a:rPr>
              <a:t>і </a:t>
            </a:r>
            <a:r>
              <a:rPr lang="uk-UA" sz="7600" b="1" dirty="0" smtClean="0">
                <a:solidFill>
                  <a:srgbClr val="7030A0"/>
                </a:solidFill>
              </a:rPr>
              <a:t>здібностей.</a:t>
            </a:r>
            <a:endParaRPr lang="ru-RU" sz="7600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610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5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uk-UA" sz="5400" b="1" dirty="0">
                <a:solidFill>
                  <a:srgbClr val="7030A0"/>
                </a:solidFill>
              </a:rPr>
              <a:t>:</a:t>
            </a:r>
            <a:br>
              <a:rPr lang="uk-UA" sz="5400" b="1" dirty="0">
                <a:solidFill>
                  <a:srgbClr val="7030A0"/>
                </a:solidFill>
              </a:rPr>
            </a:b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167311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uk-UA" sz="4400" b="1" dirty="0" smtClean="0">
                <a:solidFill>
                  <a:srgbClr val="7030A0"/>
                </a:solidFill>
              </a:rPr>
              <a:t>розвиток </a:t>
            </a:r>
            <a:r>
              <a:rPr lang="uk-UA" sz="4400" b="1" dirty="0">
                <a:solidFill>
                  <a:srgbClr val="7030A0"/>
                </a:solidFill>
              </a:rPr>
              <a:t>природних здібностей, талантів; </a:t>
            </a:r>
          </a:p>
          <a:p>
            <a:pPr>
              <a:buFontTx/>
              <a:buChar char="-"/>
            </a:pPr>
            <a:r>
              <a:rPr lang="uk-UA" sz="4400" b="1" dirty="0">
                <a:solidFill>
                  <a:srgbClr val="7030A0"/>
                </a:solidFill>
              </a:rPr>
              <a:t>ознайомлення зі світовими та  вітчизняними художніми і культурними цінностями;</a:t>
            </a:r>
          </a:p>
          <a:p>
            <a:pPr>
              <a:buFontTx/>
              <a:buChar char="-"/>
            </a:pPr>
            <a:r>
              <a:rPr lang="uk-UA" sz="4400" b="1" dirty="0">
                <a:solidFill>
                  <a:srgbClr val="7030A0"/>
                </a:solidFill>
              </a:rPr>
              <a:t> поглиблене вивчення предметів художньо-естетичного спрямування;</a:t>
            </a:r>
          </a:p>
          <a:p>
            <a:pPr>
              <a:buFontTx/>
              <a:buChar char="-"/>
            </a:pPr>
            <a:r>
              <a:rPr lang="uk-UA" sz="4400" b="1" dirty="0">
                <a:solidFill>
                  <a:srgbClr val="7030A0"/>
                </a:solidFill>
              </a:rPr>
              <a:t> допрофесійна підготовка підростаючого покоління.</a:t>
            </a:r>
            <a:endParaRPr lang="ru-RU" sz="4400" b="1" dirty="0">
              <a:solidFill>
                <a:srgbClr val="7030A0"/>
              </a:solidFill>
            </a:endParaRP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62909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6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 предмети:</a:t>
            </a:r>
            <a:endParaRPr lang="ru-RU" sz="6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16731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6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 світового </a:t>
            </a:r>
            <a:r>
              <a:rPr lang="uk-UA" sz="6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</a:p>
          <a:p>
            <a:pPr marL="0" indent="0">
              <a:buNone/>
            </a:pPr>
            <a:r>
              <a:rPr lang="uk-UA" sz="6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мови та </a:t>
            </a:r>
            <a:r>
              <a:rPr lang="uk-UA" sz="6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мовленнєвий етикет</a:t>
            </a:r>
          </a:p>
          <a:p>
            <a:pPr marL="0" indent="0">
              <a:buNone/>
            </a:pPr>
            <a:r>
              <a:rPr lang="uk-UA" sz="6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Культурна спадщина України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86853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 світового мистецтва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16731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800" b="1" dirty="0" smtClean="0">
                <a:solidFill>
                  <a:srgbClr val="7030A0"/>
                </a:solidFill>
              </a:rPr>
              <a:t>Мистецтво </a:t>
            </a:r>
            <a:r>
              <a:rPr lang="uk-UA" sz="4800" b="1" dirty="0">
                <a:solidFill>
                  <a:srgbClr val="7030A0"/>
                </a:solidFill>
              </a:rPr>
              <a:t>первісного </a:t>
            </a:r>
            <a:r>
              <a:rPr lang="uk-UA" sz="4800" b="1" dirty="0" smtClean="0">
                <a:solidFill>
                  <a:srgbClr val="7030A0"/>
                </a:solidFill>
              </a:rPr>
              <a:t>світу</a:t>
            </a:r>
            <a:endParaRPr lang="ru-RU" sz="48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uk-UA" sz="4400" b="1" dirty="0" smtClean="0">
                <a:solidFill>
                  <a:srgbClr val="7030A0"/>
                </a:solidFill>
              </a:rPr>
              <a:t>Давній </a:t>
            </a:r>
            <a:r>
              <a:rPr lang="uk-UA" sz="4400" b="1" dirty="0">
                <a:solidFill>
                  <a:srgbClr val="7030A0"/>
                </a:solidFill>
              </a:rPr>
              <a:t>Схід</a:t>
            </a:r>
            <a:endParaRPr lang="ru-RU" sz="4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</a:rPr>
              <a:t>Античне </a:t>
            </a:r>
            <a:r>
              <a:rPr lang="uk-UA" sz="4400" b="1" dirty="0" smtClean="0">
                <a:solidFill>
                  <a:srgbClr val="7030A0"/>
                </a:solidFill>
              </a:rPr>
              <a:t>мистецтво</a:t>
            </a:r>
            <a:endParaRPr lang="ru-RU" sz="4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uk-UA" sz="4400" b="1" dirty="0" smtClean="0">
                <a:solidFill>
                  <a:srgbClr val="7030A0"/>
                </a:solidFill>
              </a:rPr>
              <a:t>Мистецтво Середньовіччя</a:t>
            </a:r>
            <a:r>
              <a:rPr lang="uk-UA" sz="4300" b="1" i="1" dirty="0" smtClean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uk-UA" sz="4400" b="1" dirty="0" smtClean="0">
                <a:solidFill>
                  <a:srgbClr val="7030A0"/>
                </a:solidFill>
              </a:rPr>
              <a:t>Західноєвропейське </a:t>
            </a:r>
            <a:r>
              <a:rPr lang="uk-UA" sz="4400" b="1" dirty="0">
                <a:solidFill>
                  <a:srgbClr val="7030A0"/>
                </a:solidFill>
              </a:rPr>
              <a:t>мистецтво Нового часу</a:t>
            </a:r>
            <a:endParaRPr lang="ru-RU" sz="4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</a:rPr>
              <a:t>Мистецтво Західної Європи ХХ сторіччя</a:t>
            </a:r>
            <a:endParaRPr lang="ru-RU" sz="4400" dirty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80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9542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6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</a:t>
            </a:r>
            <a:r>
              <a:rPr lang="uk-UA" sz="6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 та мовленнєвий етикет</a:t>
            </a:r>
            <a:r>
              <a:rPr lang="ru-RU" sz="6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95424"/>
            <a:ext cx="12192000" cy="5362576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4800" b="1" dirty="0">
                <a:solidFill>
                  <a:srgbClr val="7030A0"/>
                </a:solidFill>
              </a:rPr>
              <a:t>Українська мова. Походження, розвиток і функціонування </a:t>
            </a:r>
            <a:endParaRPr lang="uk-UA" sz="48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uk-UA" sz="4800" b="1" dirty="0">
                <a:solidFill>
                  <a:srgbClr val="7030A0"/>
                </a:solidFill>
              </a:rPr>
              <a:t>Комунікативні ознаки культури мовлення </a:t>
            </a:r>
            <a:endParaRPr lang="uk-UA" sz="48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uk-UA" sz="4800" b="1" dirty="0">
                <a:solidFill>
                  <a:srgbClr val="7030A0"/>
                </a:solidFill>
              </a:rPr>
              <a:t>Правила оволодіння мистецтвом спілкування </a:t>
            </a:r>
            <a:endParaRPr lang="uk-UA" sz="48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uk-UA" sz="4800" b="1" dirty="0">
                <a:solidFill>
                  <a:srgbClr val="7030A0"/>
                </a:solidFill>
              </a:rPr>
              <a:t>Культура писемного мовлення</a:t>
            </a:r>
            <a:r>
              <a:rPr lang="uk-UA" sz="4800" b="1" dirty="0"/>
              <a:t>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71912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5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Культурна спадщина України</a:t>
            </a:r>
            <a:r>
              <a:rPr lang="ru-RU" b="1" dirty="0">
                <a:solidFill>
                  <a:srgbClr val="7030A0"/>
                </a:solidFill>
              </a:rPr>
              <a:t/>
            </a:r>
            <a:br>
              <a:rPr lang="ru-RU" b="1" dirty="0">
                <a:solidFill>
                  <a:srgbClr val="7030A0"/>
                </a:solidFill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16731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err="1">
                <a:solidFill>
                  <a:srgbClr val="7030A0"/>
                </a:solidFill>
              </a:rPr>
              <a:t>Музичне</a:t>
            </a:r>
            <a:r>
              <a:rPr lang="ru-RU" sz="4400" b="1" dirty="0">
                <a:solidFill>
                  <a:srgbClr val="7030A0"/>
                </a:solidFill>
              </a:rPr>
              <a:t> </a:t>
            </a:r>
            <a:r>
              <a:rPr lang="ru-RU" sz="4400" b="1" dirty="0" err="1">
                <a:solidFill>
                  <a:srgbClr val="7030A0"/>
                </a:solidFill>
              </a:rPr>
              <a:t>мистецтво</a:t>
            </a:r>
            <a:r>
              <a:rPr lang="ru-RU" sz="4400" b="1" dirty="0">
                <a:solidFill>
                  <a:srgbClr val="7030A0"/>
                </a:solidFill>
              </a:rPr>
              <a:t> </a:t>
            </a:r>
            <a:endParaRPr lang="ru-RU" sz="44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</a:rPr>
              <a:t>Образотворче та </a:t>
            </a:r>
            <a:r>
              <a:rPr lang="uk-UA" sz="4400" b="1" dirty="0" smtClean="0">
                <a:solidFill>
                  <a:srgbClr val="7030A0"/>
                </a:solidFill>
              </a:rPr>
              <a:t>декоративно-прикладне мистецтво 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</a:rPr>
              <a:t>Театральне мистецтво </a:t>
            </a:r>
            <a:endParaRPr lang="uk-UA" sz="44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uk-UA" sz="4400" b="1" dirty="0">
                <a:solidFill>
                  <a:srgbClr val="7030A0"/>
                </a:solidFill>
              </a:rPr>
              <a:t>Хореографічне мистецтво </a:t>
            </a:r>
            <a:endParaRPr lang="ru-RU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16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82562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6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uk-UA" sz="6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орми роботи в ТОМ</a:t>
            </a:r>
            <a:r>
              <a:rPr lang="uk-UA" sz="8800" b="1" dirty="0" smtClean="0">
                <a:solidFill>
                  <a:srgbClr val="7030A0"/>
                </a:solidFill>
              </a:rPr>
              <a:t>: </a:t>
            </a:r>
            <a:endParaRPr lang="ru-RU" sz="88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z="4000" b="1" dirty="0" smtClean="0">
                <a:solidFill>
                  <a:srgbClr val="7030A0"/>
                </a:solidFill>
              </a:rPr>
              <a:t> - лекція </a:t>
            </a:r>
            <a:endParaRPr lang="en-US" sz="4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uk-UA" sz="4000" b="1" dirty="0" smtClean="0">
                <a:solidFill>
                  <a:srgbClr val="7030A0"/>
                </a:solidFill>
              </a:rPr>
              <a:t> - семінар</a:t>
            </a:r>
            <a:endParaRPr lang="en-US" sz="4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uk-UA" sz="4000" b="1" dirty="0">
                <a:solidFill>
                  <a:srgbClr val="7030A0"/>
                </a:solidFill>
              </a:rPr>
              <a:t> </a:t>
            </a:r>
            <a:r>
              <a:rPr lang="uk-UA" sz="4000" b="1" dirty="0" smtClean="0">
                <a:solidFill>
                  <a:srgbClr val="7030A0"/>
                </a:solidFill>
              </a:rPr>
              <a:t>-  індивідуальні заняття </a:t>
            </a:r>
            <a:endParaRPr lang="en-US" sz="4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uk-UA" sz="4000" b="1" dirty="0" smtClean="0">
                <a:solidFill>
                  <a:srgbClr val="7030A0"/>
                </a:solidFill>
              </a:rPr>
              <a:t> - конференції</a:t>
            </a:r>
            <a:endParaRPr lang="en-US" sz="4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uk-UA" sz="4000" b="1" dirty="0" smtClean="0">
                <a:solidFill>
                  <a:srgbClr val="7030A0"/>
                </a:solidFill>
              </a:rPr>
              <a:t> - зльоти </a:t>
            </a:r>
            <a:endParaRPr lang="en-US" sz="4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uk-UA" sz="4000" b="1" dirty="0" smtClean="0">
                <a:solidFill>
                  <a:srgbClr val="7030A0"/>
                </a:solidFill>
              </a:rPr>
              <a:t> - огляди </a:t>
            </a:r>
            <a:endParaRPr lang="en-US" sz="4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uk-UA" sz="4000" b="1" dirty="0" smtClean="0">
                <a:solidFill>
                  <a:srgbClr val="7030A0"/>
                </a:solidFill>
              </a:rPr>
              <a:t> - виставки </a:t>
            </a:r>
            <a:endParaRPr lang="en-US" sz="4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uk-UA" sz="4000" b="1" dirty="0" smtClean="0">
                <a:solidFill>
                  <a:srgbClr val="7030A0"/>
                </a:solidFill>
              </a:rPr>
              <a:t> - екскурсії </a:t>
            </a:r>
            <a:endParaRPr lang="en-US" sz="4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uk-UA" sz="4000" b="1" dirty="0" smtClean="0">
                <a:solidFill>
                  <a:srgbClr val="7030A0"/>
                </a:solidFill>
              </a:rPr>
              <a:t> - практична робота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73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231</Words>
  <Application>Microsoft Office PowerPoint</Application>
  <PresentationFormat>Широкоэкранный</PresentationFormat>
  <Paragraphs>55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                                    Навчання вихованців гуртків у</vt:lpstr>
      <vt:lpstr>Творче об’єднання мистецтв здійснює: </vt:lpstr>
      <vt:lpstr>Мета діяльності ТОМ:</vt:lpstr>
      <vt:lpstr>ЗАВДАННЯ: </vt:lpstr>
      <vt:lpstr>Навчальні предмети:</vt:lpstr>
      <vt:lpstr>Історія світового мистецтва</vt:lpstr>
      <vt:lpstr> Культура мови та мовленнєвий етикет </vt:lpstr>
      <vt:lpstr>Культурна спадщина України </vt:lpstr>
      <vt:lpstr>Форми роботи в ТОМ: </vt:lpstr>
      <vt:lpstr>Форми навчання:</vt:lpstr>
      <vt:lpstr>Підсумок навчання в ТОМ: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Юнiсть Буковини</dc:creator>
  <cp:lastModifiedBy>Юнiсть Буковини</cp:lastModifiedBy>
  <cp:revision>33</cp:revision>
  <dcterms:created xsi:type="dcterms:W3CDTF">2019-06-05T09:17:14Z</dcterms:created>
  <dcterms:modified xsi:type="dcterms:W3CDTF">2019-06-25T08:35:10Z</dcterms:modified>
</cp:coreProperties>
</file>